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sldIdLst>
    <p:sldId id="257" r:id="rId3"/>
    <p:sldId id="256" r:id="rId4"/>
    <p:sldId id="258" r:id="rId6"/>
    <p:sldId id="259" r:id="rId7"/>
    <p:sldId id="260" r:id="rId8"/>
    <p:sldId id="268" r:id="rId9"/>
    <p:sldId id="269" r:id="rId10"/>
    <p:sldId id="270" r:id="rId11"/>
    <p:sldId id="277" r:id="rId12"/>
    <p:sldId id="278" r:id="rId13"/>
    <p:sldId id="286" r:id="rId14"/>
    <p:sldId id="287" r:id="rId15"/>
    <p:sldId id="288" r:id="rId16"/>
    <p:sldId id="289" r:id="rId17"/>
    <p:sldId id="279" r:id="rId18"/>
    <p:sldId id="290" r:id="rId19"/>
    <p:sldId id="280" r:id="rId20"/>
    <p:sldId id="281" r:id="rId21"/>
    <p:sldId id="282" r:id="rId22"/>
    <p:sldId id="265" r:id="rId23"/>
    <p:sldId id="266" r:id="rId24"/>
    <p:sldId id="26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7" Type="http://schemas.openxmlformats.org/officeDocument/2006/relationships/image" Target="../media/image14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ADBD5-FF6F-4F1F-AF78-B518D2CD17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A10-E97F-46DF-9873-696D05EB3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ADBD5-FF6F-4F1F-AF78-B518D2CD17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A10-E97F-46DF-9873-696D05EB3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.GIF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GIF"/><Relationship Id="rId2" Type="http://schemas.openxmlformats.org/officeDocument/2006/relationships/image" Target="../media/image7.GIF"/><Relationship Id="rId1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GIF"/><Relationship Id="rId2" Type="http://schemas.openxmlformats.org/officeDocument/2006/relationships/image" Target="../media/image7.GIF"/><Relationship Id="rId1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GIF"/><Relationship Id="rId2" Type="http://schemas.openxmlformats.org/officeDocument/2006/relationships/image" Target="../media/image7.GIF"/><Relationship Id="rId1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.bin"/><Relationship Id="rId8" Type="http://schemas.openxmlformats.org/officeDocument/2006/relationships/image" Target="../media/image11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10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8.wmf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15.png"/><Relationship Id="rId14" Type="http://schemas.openxmlformats.org/officeDocument/2006/relationships/image" Target="../media/image14.wmf"/><Relationship Id="rId13" Type="http://schemas.openxmlformats.org/officeDocument/2006/relationships/oleObject" Target="../embeddings/oleObject10.bin"/><Relationship Id="rId12" Type="http://schemas.openxmlformats.org/officeDocument/2006/relationships/image" Target="../media/image13.wmf"/><Relationship Id="rId11" Type="http://schemas.openxmlformats.org/officeDocument/2006/relationships/oleObject" Target="../embeddings/oleObject9.bin"/><Relationship Id="rId10" Type="http://schemas.openxmlformats.org/officeDocument/2006/relationships/image" Target="../media/image12.wmf"/><Relationship Id="rId1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wmf"/><Relationship Id="rId1" Type="http://schemas.openxmlformats.org/officeDocument/2006/relationships/oleObject" Target="../embeddings/oleObject1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101600"/>
            <a:ext cx="10515600" cy="1325563"/>
          </a:xfrm>
        </p:spPr>
        <p:txBody>
          <a:bodyPr/>
          <a:p>
            <a:r>
              <a:rPr lang="zh-CN" altLang="en-US"/>
              <a:t>候课准备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49350"/>
            <a:ext cx="10515600" cy="4351338"/>
          </a:xfrm>
        </p:spPr>
        <p:txBody>
          <a:bodyPr>
            <a:noAutofit/>
          </a:bodyPr>
          <a:p>
            <a:pPr>
              <a:lnSpc>
                <a:spcPct val="140000"/>
              </a:lnSpc>
            </a:pPr>
            <a:r>
              <a:rPr lang="zh-CN" altLang="en-US" sz="3600" b="1"/>
              <a:t>1.准备好课本，练习本，纠错本，</a:t>
            </a:r>
            <a:r>
              <a:rPr lang="zh-CN" altLang="en-US" sz="3600" b="1">
                <a:solidFill>
                  <a:srgbClr val="FF0000"/>
                </a:solidFill>
              </a:rPr>
              <a:t>红黑</a:t>
            </a:r>
            <a:r>
              <a:rPr lang="zh-CN" altLang="en-US" sz="3600" b="1"/>
              <a:t>笔</a:t>
            </a:r>
            <a:endParaRPr lang="zh-CN" altLang="en-US" sz="3600" b="1"/>
          </a:p>
          <a:p>
            <a:pPr>
              <a:lnSpc>
                <a:spcPct val="140000"/>
              </a:lnSpc>
            </a:pPr>
            <a:r>
              <a:rPr lang="zh-CN" altLang="en-US" sz="3600" b="1"/>
              <a:t>2.</a:t>
            </a:r>
            <a:r>
              <a:rPr lang="zh-CN" altLang="en-US" sz="3600" b="1">
                <a:solidFill>
                  <a:srgbClr val="FF0000"/>
                </a:solidFill>
              </a:rPr>
              <a:t>端正坐姿</a:t>
            </a:r>
            <a:r>
              <a:rPr lang="zh-CN" altLang="en-US" sz="3600" b="1"/>
              <a:t>，准备上课</a:t>
            </a:r>
            <a:endParaRPr lang="zh-CN" altLang="en-US" sz="3600" b="1"/>
          </a:p>
          <a:p>
            <a:pPr>
              <a:lnSpc>
                <a:spcPct val="140000"/>
              </a:lnSpc>
            </a:pPr>
            <a:r>
              <a:rPr lang="zh-CN" altLang="en-US" sz="3600" b="1"/>
              <a:t>3.迅速调整状态，保持愉悦心情，快速投入到本节课的学习中</a:t>
            </a:r>
            <a:endParaRPr lang="zh-CN" altLang="en-US" sz="3600" b="1"/>
          </a:p>
          <a:p>
            <a:pPr>
              <a:lnSpc>
                <a:spcPct val="140000"/>
              </a:lnSpc>
            </a:pPr>
            <a:r>
              <a:rPr lang="zh-CN" altLang="en-US" sz="3600" b="1"/>
              <a:t>4.</a:t>
            </a:r>
            <a:r>
              <a:rPr lang="zh-CN" altLang="en-US" sz="3600" b="1">
                <a:solidFill>
                  <a:srgbClr val="FF0000"/>
                </a:solidFill>
              </a:rPr>
              <a:t>回顾</a:t>
            </a:r>
            <a:r>
              <a:rPr lang="zh-CN" altLang="en-US" sz="3600" b="1"/>
              <a:t>一元一次不等式的概念及其解集在数轴上的表示方法</a:t>
            </a:r>
            <a:endParaRPr lang="zh-CN" altLang="en-US" sz="3600" b="1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18433" descr="图片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840" y="0"/>
            <a:ext cx="115824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18434"/>
          <p:cNvSpPr/>
          <p:nvPr/>
        </p:nvSpPr>
        <p:spPr>
          <a:xfrm>
            <a:off x="1739900" y="2205038"/>
            <a:ext cx="8820150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求一元一次不等式组的解集的规律是什么？</a:t>
            </a:r>
            <a:endParaRPr lang="zh-CN" altLang="en-US" sz="3600" b="1">
              <a:ln w="127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文本框 19457"/>
          <p:cNvSpPr txBox="1"/>
          <p:nvPr/>
        </p:nvSpPr>
        <p:spPr>
          <a:xfrm>
            <a:off x="1524000" y="0"/>
            <a:ext cx="59928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28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28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 </a:t>
            </a:r>
            <a:r>
              <a:rPr lang="zh-CN" altLang="en-US" sz="36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求下列不等式组的解集</a:t>
            </a:r>
            <a:endParaRPr lang="zh-CN" altLang="en-US" sz="360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9459" name="对象 19458"/>
          <p:cNvGraphicFramePr>
            <a:graphicFrameLocks noChangeAspect="1"/>
          </p:cNvGraphicFramePr>
          <p:nvPr/>
        </p:nvGraphicFramePr>
        <p:xfrm>
          <a:off x="1595438" y="1120775"/>
          <a:ext cx="1908175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1" imgW="939800" imgH="711200" progId="">
                  <p:embed/>
                </p:oleObj>
              </mc:Choice>
              <mc:Fallback>
                <p:oleObj name="" r:id="rId1" imgW="939800" imgH="711200" progId="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95438" y="1120775"/>
                        <a:ext cx="1908175" cy="1516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文本框 19459"/>
          <p:cNvSpPr txBox="1"/>
          <p:nvPr/>
        </p:nvSpPr>
        <p:spPr>
          <a:xfrm>
            <a:off x="3892550" y="2060575"/>
            <a:ext cx="71723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原不等式组的解集为</a:t>
            </a:r>
            <a:r>
              <a:rPr lang="zh-CN" altLang="en-US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r>
              <a:rPr lang="en-US" altLang="zh-CN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x 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&gt;7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；</a:t>
            </a:r>
            <a:endParaRPr lang="zh-CN" altLang="en-US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19461" name="对象 19460"/>
          <p:cNvGraphicFramePr>
            <a:graphicFrameLocks noChangeAspect="1"/>
          </p:cNvGraphicFramePr>
          <p:nvPr/>
        </p:nvGraphicFramePr>
        <p:xfrm>
          <a:off x="1668463" y="2951163"/>
          <a:ext cx="1979612" cy="155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3" imgW="1117600" imgH="711200" progId="">
                  <p:embed/>
                </p:oleObj>
              </mc:Choice>
              <mc:Fallback>
                <p:oleObj name="" r:id="rId3" imgW="1117600" imgH="711200" progId="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8463" y="2951163"/>
                        <a:ext cx="1979612" cy="15573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文本框 19461"/>
          <p:cNvSpPr txBox="1"/>
          <p:nvPr/>
        </p:nvSpPr>
        <p:spPr>
          <a:xfrm>
            <a:off x="3900488" y="3867150"/>
            <a:ext cx="73802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原不等式组的解集为</a:t>
            </a:r>
            <a:r>
              <a:rPr lang="zh-CN" altLang="en-US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r>
              <a:rPr lang="en-US" altLang="zh-CN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x 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&gt;2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；</a:t>
            </a:r>
            <a:endParaRPr lang="zh-CN" altLang="en-US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19463" name="标题 19462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en-US" altLang="zh-CN" sz="3600"/>
              <a:t>        </a:t>
            </a:r>
            <a:endParaRPr lang="en-US" altLang="zh-CN" sz="3600"/>
          </a:p>
        </p:txBody>
      </p:sp>
      <p:grpSp>
        <p:nvGrpSpPr>
          <p:cNvPr id="19464" name="组合 19463"/>
          <p:cNvGrpSpPr>
            <a:grpSpLocks noChangeAspect="1"/>
          </p:cNvGrpSpPr>
          <p:nvPr/>
        </p:nvGrpSpPr>
        <p:grpSpPr>
          <a:xfrm>
            <a:off x="1919288" y="4606925"/>
            <a:ext cx="2881312" cy="693738"/>
            <a:chOff x="0" y="0"/>
            <a:chExt cx="1815" cy="437"/>
          </a:xfrm>
        </p:grpSpPr>
        <p:pic>
          <p:nvPicPr>
            <p:cNvPr id="19465" name="图片 19464" descr="钥匙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"/>
              <a:ext cx="1815" cy="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6" name="矩形 19465" descr="20041213522068548"/>
            <p:cNvSpPr>
              <a:spLocks noChangeAspect="1"/>
            </p:cNvSpPr>
            <p:nvPr/>
          </p:nvSpPr>
          <p:spPr>
            <a:xfrm>
              <a:off x="61" y="0"/>
              <a:ext cx="1708" cy="3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lnSpcReduction="10000"/>
            </a:bodyPr>
            <a:p>
              <a:pPr algn="ctr"/>
              <a:r>
                <a:rPr lang="zh-CN" altLang="en-US" sz="3600" b="1">
                  <a:ln w="12700" cap="flat" cmpd="sng">
                    <a:solidFill>
                      <a:srgbClr val="FFFF99"/>
                    </a:solidFill>
                    <a:prstDash val="solid"/>
                    <a:headEnd type="none" w="med" len="med"/>
                    <a:tailEnd type="none" w="med" len="med"/>
                  </a:ln>
                  <a:blipFill rotWithShape="0">
                    <a:blip r:embed="rId6"/>
                    <a:stretch>
                      <a:fillRect/>
                    </a:stretch>
                  </a:blipFill>
                  <a:effectLst>
                    <a:outerShdw dist="45791" dir="2021404" algn="ctr" rotWithShape="0">
                      <a:srgbClr val="80808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解集规律是:</a:t>
              </a:r>
              <a:endParaRPr lang="zh-CN" altLang="en-US" sz="3600" b="1">
                <a:ln w="12700" cap="flat" cmpd="sng">
                  <a:solidFill>
                    <a:srgbClr val="FFFF99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6"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9467" name="组合 19466"/>
          <p:cNvGrpSpPr/>
          <p:nvPr/>
        </p:nvGrpSpPr>
        <p:grpSpPr>
          <a:xfrm>
            <a:off x="3406775" y="1535113"/>
            <a:ext cx="7010400" cy="654050"/>
            <a:chOff x="0" y="0"/>
            <a:chExt cx="4416" cy="412"/>
          </a:xfrm>
        </p:grpSpPr>
        <p:sp>
          <p:nvSpPr>
            <p:cNvPr id="19468" name="文本框 19467"/>
            <p:cNvSpPr txBox="1"/>
            <p:nvPr/>
          </p:nvSpPr>
          <p:spPr>
            <a:xfrm>
              <a:off x="103" y="105"/>
              <a:ext cx="120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69" name="文本框 19468"/>
            <p:cNvSpPr txBox="1"/>
            <p:nvPr/>
          </p:nvSpPr>
          <p:spPr>
            <a:xfrm>
              <a:off x="3214" y="79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0" name="文本框 19469"/>
            <p:cNvSpPr txBox="1"/>
            <p:nvPr/>
          </p:nvSpPr>
          <p:spPr>
            <a:xfrm>
              <a:off x="2767" y="75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1" name="文本框 19470"/>
            <p:cNvSpPr txBox="1"/>
            <p:nvPr/>
          </p:nvSpPr>
          <p:spPr>
            <a:xfrm>
              <a:off x="2313" y="81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2" name="文本框 19471"/>
            <p:cNvSpPr txBox="1"/>
            <p:nvPr/>
          </p:nvSpPr>
          <p:spPr>
            <a:xfrm>
              <a:off x="1878" y="79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3" name="文本框 19472"/>
            <p:cNvSpPr txBox="1"/>
            <p:nvPr/>
          </p:nvSpPr>
          <p:spPr>
            <a:xfrm>
              <a:off x="953" y="75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4" name="文本框 19473"/>
            <p:cNvSpPr txBox="1"/>
            <p:nvPr/>
          </p:nvSpPr>
          <p:spPr>
            <a:xfrm>
              <a:off x="499" y="68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5" name="文本框 19474"/>
            <p:cNvSpPr txBox="1"/>
            <p:nvPr/>
          </p:nvSpPr>
          <p:spPr>
            <a:xfrm>
              <a:off x="1413" y="73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6" name="文本框 19475"/>
            <p:cNvSpPr txBox="1"/>
            <p:nvPr/>
          </p:nvSpPr>
          <p:spPr>
            <a:xfrm>
              <a:off x="3678" y="83"/>
              <a:ext cx="26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477" name="文本框 19476"/>
            <p:cNvSpPr txBox="1"/>
            <p:nvPr/>
          </p:nvSpPr>
          <p:spPr>
            <a:xfrm>
              <a:off x="4128" y="83"/>
              <a:ext cx="271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9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grpSp>
          <p:nvGrpSpPr>
            <p:cNvPr id="19478" name="组合 19477"/>
            <p:cNvGrpSpPr/>
            <p:nvPr/>
          </p:nvGrpSpPr>
          <p:grpSpPr>
            <a:xfrm>
              <a:off x="0" y="0"/>
              <a:ext cx="4416" cy="68"/>
              <a:chOff x="0" y="0"/>
              <a:chExt cx="4416" cy="68"/>
            </a:xfrm>
          </p:grpSpPr>
          <p:sp>
            <p:nvSpPr>
              <p:cNvPr id="19479" name="直接连接符 19478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19480" name="直接连接符 19479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1" name="直接连接符 19480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2" name="直接连接符 19481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3" name="直接连接符 19482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4" name="直接连接符 19483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5" name="直接连接符 19484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6" name="直接连接符 19485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7" name="直接连接符 19486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8" name="直接连接符 19487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489" name="直接连接符 19488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9490" name="组合 19489"/>
          <p:cNvGrpSpPr/>
          <p:nvPr/>
        </p:nvGrpSpPr>
        <p:grpSpPr>
          <a:xfrm>
            <a:off x="5735638" y="1319213"/>
            <a:ext cx="4302125" cy="336550"/>
            <a:chOff x="0" y="0"/>
            <a:chExt cx="2710" cy="212"/>
          </a:xfrm>
        </p:grpSpPr>
        <p:grpSp>
          <p:nvGrpSpPr>
            <p:cNvPr id="19491" name="组合 19490"/>
            <p:cNvGrpSpPr/>
            <p:nvPr/>
          </p:nvGrpSpPr>
          <p:grpSpPr>
            <a:xfrm>
              <a:off x="0" y="0"/>
              <a:ext cx="68" cy="212"/>
              <a:chOff x="0" y="0"/>
              <a:chExt cx="68" cy="212"/>
            </a:xfrm>
          </p:grpSpPr>
          <p:sp>
            <p:nvSpPr>
              <p:cNvPr id="19492" name="椭圆 19491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3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9493" name="直接连接符 19492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33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9494" name="直接连接符 19493"/>
            <p:cNvSpPr/>
            <p:nvPr/>
          </p:nvSpPr>
          <p:spPr>
            <a:xfrm>
              <a:off x="22" y="0"/>
              <a:ext cx="2688" cy="0"/>
            </a:xfrm>
            <a:prstGeom prst="line">
              <a:avLst/>
            </a:prstGeom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9495" name="组合 19494"/>
          <p:cNvGrpSpPr/>
          <p:nvPr/>
        </p:nvGrpSpPr>
        <p:grpSpPr>
          <a:xfrm>
            <a:off x="8616950" y="1071563"/>
            <a:ext cx="1487488" cy="584200"/>
            <a:chOff x="0" y="0"/>
            <a:chExt cx="937" cy="368"/>
          </a:xfrm>
        </p:grpSpPr>
        <p:sp>
          <p:nvSpPr>
            <p:cNvPr id="19496" name="椭圆 19495"/>
            <p:cNvSpPr>
              <a:spLocks noChangeAspect="1"/>
            </p:cNvSpPr>
            <p:nvPr/>
          </p:nvSpPr>
          <p:spPr>
            <a:xfrm>
              <a:off x="0" y="300"/>
              <a:ext cx="68" cy="68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7" name="直接连接符 19496"/>
            <p:cNvSpPr/>
            <p:nvPr/>
          </p:nvSpPr>
          <p:spPr>
            <a:xfrm>
              <a:off x="22" y="0"/>
              <a:ext cx="0" cy="322"/>
            </a:xfrm>
            <a:prstGeom prst="line">
              <a:avLst/>
            </a:prstGeom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498" name="直接连接符 19497"/>
            <p:cNvSpPr/>
            <p:nvPr/>
          </p:nvSpPr>
          <p:spPr>
            <a:xfrm>
              <a:off x="22" y="0"/>
              <a:ext cx="915" cy="0"/>
            </a:xfrm>
            <a:prstGeom prst="line">
              <a:avLst/>
            </a:prstGeom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9499" name="矩形 19498"/>
          <p:cNvSpPr/>
          <p:nvPr/>
        </p:nvSpPr>
        <p:spPr>
          <a:xfrm>
            <a:off x="8662988" y="1319213"/>
            <a:ext cx="1333500" cy="317500"/>
          </a:xfrm>
          <a:prstGeom prst="rect">
            <a:avLst/>
          </a:prstGeom>
          <a:solidFill>
            <a:srgbClr val="FF0000">
              <a:alpha val="5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500" name="组合 19499"/>
          <p:cNvGrpSpPr/>
          <p:nvPr/>
        </p:nvGrpSpPr>
        <p:grpSpPr>
          <a:xfrm>
            <a:off x="3487738" y="3246438"/>
            <a:ext cx="7145337" cy="617537"/>
            <a:chOff x="0" y="0"/>
            <a:chExt cx="4501" cy="389"/>
          </a:xfrm>
        </p:grpSpPr>
        <p:sp>
          <p:nvSpPr>
            <p:cNvPr id="19501" name="文本框 19500"/>
            <p:cNvSpPr txBox="1"/>
            <p:nvPr/>
          </p:nvSpPr>
          <p:spPr>
            <a:xfrm>
              <a:off x="0" y="82"/>
              <a:ext cx="396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2" name="文本框 19501"/>
            <p:cNvSpPr txBox="1"/>
            <p:nvPr/>
          </p:nvSpPr>
          <p:spPr>
            <a:xfrm>
              <a:off x="3111" y="56"/>
              <a:ext cx="49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3" name="文本框 19502"/>
            <p:cNvSpPr txBox="1"/>
            <p:nvPr/>
          </p:nvSpPr>
          <p:spPr>
            <a:xfrm>
              <a:off x="2664" y="52"/>
              <a:ext cx="477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4" name="文本框 19503"/>
            <p:cNvSpPr txBox="1"/>
            <p:nvPr/>
          </p:nvSpPr>
          <p:spPr>
            <a:xfrm>
              <a:off x="2210" y="58"/>
              <a:ext cx="54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5" name="文本框 19504"/>
            <p:cNvSpPr txBox="1"/>
            <p:nvPr/>
          </p:nvSpPr>
          <p:spPr>
            <a:xfrm>
              <a:off x="1775" y="56"/>
              <a:ext cx="43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6" name="文本框 19505"/>
            <p:cNvSpPr txBox="1"/>
            <p:nvPr/>
          </p:nvSpPr>
          <p:spPr>
            <a:xfrm>
              <a:off x="850" y="52"/>
              <a:ext cx="46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7" name="文本框 19506"/>
            <p:cNvSpPr txBox="1"/>
            <p:nvPr/>
          </p:nvSpPr>
          <p:spPr>
            <a:xfrm>
              <a:off x="396" y="45"/>
              <a:ext cx="45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8" name="文本框 19507"/>
            <p:cNvSpPr txBox="1"/>
            <p:nvPr/>
          </p:nvSpPr>
          <p:spPr>
            <a:xfrm>
              <a:off x="1310" y="50"/>
              <a:ext cx="46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09" name="文本框 19508"/>
            <p:cNvSpPr txBox="1"/>
            <p:nvPr/>
          </p:nvSpPr>
          <p:spPr>
            <a:xfrm>
              <a:off x="3575" y="60"/>
              <a:ext cx="45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510" name="文本框 19509"/>
            <p:cNvSpPr txBox="1"/>
            <p:nvPr/>
          </p:nvSpPr>
          <p:spPr>
            <a:xfrm>
              <a:off x="4025" y="60"/>
              <a:ext cx="47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9511" name="组合 19510"/>
            <p:cNvGrpSpPr/>
            <p:nvPr/>
          </p:nvGrpSpPr>
          <p:grpSpPr>
            <a:xfrm>
              <a:off x="55" y="0"/>
              <a:ext cx="4416" cy="68"/>
              <a:chOff x="0" y="0"/>
              <a:chExt cx="4416" cy="68"/>
            </a:xfrm>
          </p:grpSpPr>
          <p:sp>
            <p:nvSpPr>
              <p:cNvPr id="19512" name="直接连接符 19511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19513" name="直接连接符 19512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14" name="直接连接符 19513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15" name="直接连接符 19514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16" name="直接连接符 19515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17" name="直接连接符 19516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18" name="直接连接符 19517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19" name="直接连接符 19518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20" name="直接连接符 19519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21" name="直接连接符 19520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9522" name="直接连接符 19521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9523" name="组合 19522"/>
          <p:cNvGrpSpPr/>
          <p:nvPr/>
        </p:nvGrpSpPr>
        <p:grpSpPr>
          <a:xfrm>
            <a:off x="8040688" y="3068638"/>
            <a:ext cx="2178050" cy="263525"/>
            <a:chOff x="0" y="0"/>
            <a:chExt cx="1372" cy="166"/>
          </a:xfrm>
        </p:grpSpPr>
        <p:grpSp>
          <p:nvGrpSpPr>
            <p:cNvPr id="19524" name="组合 19523"/>
            <p:cNvGrpSpPr/>
            <p:nvPr/>
          </p:nvGrpSpPr>
          <p:grpSpPr>
            <a:xfrm>
              <a:off x="0" y="0"/>
              <a:ext cx="68" cy="166"/>
              <a:chOff x="0" y="0"/>
              <a:chExt cx="68" cy="166"/>
            </a:xfrm>
          </p:grpSpPr>
          <p:sp>
            <p:nvSpPr>
              <p:cNvPr id="19525" name="椭圆 19524"/>
              <p:cNvSpPr>
                <a:spLocks noChangeAspect="1"/>
              </p:cNvSpPr>
              <p:nvPr/>
            </p:nvSpPr>
            <p:spPr>
              <a:xfrm>
                <a:off x="0" y="98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9526" name="直接连接符 19525"/>
              <p:cNvSpPr/>
              <p:nvPr/>
            </p:nvSpPr>
            <p:spPr>
              <a:xfrm>
                <a:off x="23" y="0"/>
                <a:ext cx="0" cy="120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9527" name="直接连接符 19526"/>
            <p:cNvSpPr/>
            <p:nvPr/>
          </p:nvSpPr>
          <p:spPr>
            <a:xfrm>
              <a:off x="23" y="0"/>
              <a:ext cx="1349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9528" name="组合 19527"/>
          <p:cNvGrpSpPr/>
          <p:nvPr/>
        </p:nvGrpSpPr>
        <p:grpSpPr>
          <a:xfrm>
            <a:off x="4440238" y="3021013"/>
            <a:ext cx="5700712" cy="336550"/>
            <a:chOff x="0" y="0"/>
            <a:chExt cx="3591" cy="212"/>
          </a:xfrm>
        </p:grpSpPr>
        <p:grpSp>
          <p:nvGrpSpPr>
            <p:cNvPr id="19529" name="组合 19528"/>
            <p:cNvGrpSpPr/>
            <p:nvPr/>
          </p:nvGrpSpPr>
          <p:grpSpPr>
            <a:xfrm>
              <a:off x="0" y="0"/>
              <a:ext cx="68" cy="212"/>
              <a:chOff x="0" y="0"/>
              <a:chExt cx="68" cy="212"/>
            </a:xfrm>
          </p:grpSpPr>
          <p:sp>
            <p:nvSpPr>
              <p:cNvPr id="19530" name="椭圆 19529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9531" name="直接连接符 19530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9532" name="直接连接符 19531"/>
            <p:cNvSpPr/>
            <p:nvPr/>
          </p:nvSpPr>
          <p:spPr>
            <a:xfrm>
              <a:off x="22" y="0"/>
              <a:ext cx="3569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9533" name="矩形 19532"/>
          <p:cNvSpPr/>
          <p:nvPr/>
        </p:nvSpPr>
        <p:spPr>
          <a:xfrm>
            <a:off x="8040688" y="3030538"/>
            <a:ext cx="2028825" cy="287337"/>
          </a:xfrm>
          <a:prstGeom prst="rect">
            <a:avLst/>
          </a:prstGeom>
          <a:solidFill>
            <a:srgbClr val="FF0000">
              <a:alpha val="5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534" name="文本框 19533"/>
          <p:cNvSpPr txBox="1"/>
          <p:nvPr/>
        </p:nvSpPr>
        <p:spPr>
          <a:xfrm>
            <a:off x="4079875" y="5229225"/>
            <a:ext cx="5976938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ClrTx/>
            </a:pPr>
            <a:r>
              <a:rPr lang="zh-CN" altLang="en-US" sz="6600">
                <a:solidFill>
                  <a:srgbClr val="FF0000"/>
                </a:solidFill>
                <a:latin typeface="Times New Roman" panose="02020603050405020304" pitchFamily="18" charset="0"/>
                <a:ea typeface="隶书" pitchFamily="1" charset="-122"/>
                <a:sym typeface="Wingdings" panose="05000000000000000000" pitchFamily="2" charset="2"/>
              </a:rPr>
              <a:t>同大取大</a:t>
            </a:r>
            <a:endParaRPr lang="zh-CN" altLang="en-US" sz="66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pic>
        <p:nvPicPr>
          <p:cNvPr id="19535" name="图片 19534" descr="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4288" y="5589588"/>
            <a:ext cx="1763712" cy="1268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" fill="hold"/>
                                        <p:tgtEl>
                                          <p:spTgt spid="194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" fill="hold"/>
                                        <p:tgtEl>
                                          <p:spTgt spid="194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2" grpId="0"/>
      <p:bldP spid="195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文本框 20481"/>
          <p:cNvSpPr txBox="1"/>
          <p:nvPr/>
        </p:nvSpPr>
        <p:spPr>
          <a:xfrm>
            <a:off x="1524000" y="0"/>
            <a:ext cx="57642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28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28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 </a:t>
            </a:r>
            <a:r>
              <a:rPr lang="zh-CN" altLang="en-US" sz="36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求下列不等式组的解集</a:t>
            </a:r>
            <a:endParaRPr lang="zh-CN" altLang="en-US" sz="360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3" name="文本框 20482"/>
          <p:cNvSpPr txBox="1"/>
          <p:nvPr/>
        </p:nvSpPr>
        <p:spPr>
          <a:xfrm>
            <a:off x="3648075" y="2060575"/>
            <a:ext cx="72453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原不等式组的解集为</a:t>
            </a:r>
            <a:r>
              <a:rPr lang="zh-CN" altLang="en-US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r>
              <a:rPr lang="en-US" altLang="zh-CN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x 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sym typeface="MT Extra" panose="05050102010205020202" pitchFamily="18" charset="2"/>
              </a:rPr>
              <a:t>≤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3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；</a:t>
            </a:r>
            <a:endParaRPr lang="zh-CN" altLang="en-US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20484" name="文本框 20483"/>
          <p:cNvSpPr txBox="1"/>
          <p:nvPr/>
        </p:nvSpPr>
        <p:spPr>
          <a:xfrm>
            <a:off x="3073400" y="3933825"/>
            <a:ext cx="763111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原不等式组的解集为</a:t>
            </a:r>
            <a:r>
              <a:rPr lang="zh-CN" altLang="en-US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r>
              <a:rPr lang="en-US" altLang="zh-CN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x 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sym typeface="MT Extra" panose="05050102010205020202" pitchFamily="18" charset="2"/>
              </a:rPr>
              <a:t>≤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MT Extra" panose="05050102010205020202" pitchFamily="18" charset="2"/>
              </a:rPr>
              <a:t>-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sym typeface="MT Extra" panose="05050102010205020202" pitchFamily="18" charset="2"/>
              </a:rPr>
              <a:t>5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；</a:t>
            </a:r>
            <a:endParaRPr lang="zh-CN" altLang="en-US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20485" name="标题 20484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en-US" altLang="zh-CN" sz="3600"/>
              <a:t>   </a:t>
            </a:r>
            <a:endParaRPr lang="en-US" altLang="zh-CN" sz="3600"/>
          </a:p>
        </p:txBody>
      </p:sp>
      <p:grpSp>
        <p:nvGrpSpPr>
          <p:cNvPr id="20486" name="组合 20485"/>
          <p:cNvGrpSpPr>
            <a:grpSpLocks noChangeAspect="1"/>
          </p:cNvGrpSpPr>
          <p:nvPr/>
        </p:nvGrpSpPr>
        <p:grpSpPr>
          <a:xfrm>
            <a:off x="2252663" y="4679950"/>
            <a:ext cx="2881312" cy="693738"/>
            <a:chOff x="0" y="0"/>
            <a:chExt cx="1815" cy="437"/>
          </a:xfrm>
        </p:grpSpPr>
        <p:pic>
          <p:nvPicPr>
            <p:cNvPr id="20487" name="图片 20486" descr="钥匙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"/>
              <a:ext cx="1815" cy="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8" name="矩形 20487" descr="20041213522068548"/>
            <p:cNvSpPr>
              <a:spLocks noChangeAspect="1"/>
            </p:cNvSpPr>
            <p:nvPr/>
          </p:nvSpPr>
          <p:spPr>
            <a:xfrm>
              <a:off x="61" y="0"/>
              <a:ext cx="1708" cy="3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lnSpcReduction="10000"/>
            </a:bodyPr>
            <a:p>
              <a:pPr algn="ctr"/>
              <a:r>
                <a:rPr lang="zh-CN" altLang="en-US" sz="3600" b="1">
                  <a:ln w="12700" cap="flat" cmpd="sng">
                    <a:solidFill>
                      <a:srgbClr val="FFFF99"/>
                    </a:solidFill>
                    <a:prstDash val="solid"/>
                    <a:headEnd type="none" w="med" len="med"/>
                    <a:tailEnd type="none" w="med" len="med"/>
                  </a:ln>
                  <a:blipFill rotWithShape="0">
                    <a:blip r:embed="rId2"/>
                    <a:stretch>
                      <a:fillRect/>
                    </a:stretch>
                  </a:blipFill>
                  <a:effectLst>
                    <a:outerShdw dist="45791" dir="2021404" algn="ctr" rotWithShape="0">
                      <a:srgbClr val="80808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解集规律是:</a:t>
              </a:r>
              <a:endParaRPr lang="zh-CN" altLang="en-US" sz="3600" b="1">
                <a:ln w="12700" cap="flat" cmpd="sng">
                  <a:solidFill>
                    <a:srgbClr val="FFFF99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0489" name="组合 20488"/>
          <p:cNvGrpSpPr/>
          <p:nvPr/>
        </p:nvGrpSpPr>
        <p:grpSpPr>
          <a:xfrm>
            <a:off x="3406775" y="1535113"/>
            <a:ext cx="7010400" cy="654050"/>
            <a:chOff x="0" y="0"/>
            <a:chExt cx="4416" cy="412"/>
          </a:xfrm>
        </p:grpSpPr>
        <p:sp>
          <p:nvSpPr>
            <p:cNvPr id="20490" name="文本框 20489"/>
            <p:cNvSpPr txBox="1"/>
            <p:nvPr/>
          </p:nvSpPr>
          <p:spPr>
            <a:xfrm>
              <a:off x="103" y="105"/>
              <a:ext cx="120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1" name="文本框 20490"/>
            <p:cNvSpPr txBox="1"/>
            <p:nvPr/>
          </p:nvSpPr>
          <p:spPr>
            <a:xfrm>
              <a:off x="3214" y="79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2" name="文本框 20491"/>
            <p:cNvSpPr txBox="1"/>
            <p:nvPr/>
          </p:nvSpPr>
          <p:spPr>
            <a:xfrm>
              <a:off x="2767" y="75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3" name="文本框 20492"/>
            <p:cNvSpPr txBox="1"/>
            <p:nvPr/>
          </p:nvSpPr>
          <p:spPr>
            <a:xfrm>
              <a:off x="2313" y="81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4" name="文本框 20493"/>
            <p:cNvSpPr txBox="1"/>
            <p:nvPr/>
          </p:nvSpPr>
          <p:spPr>
            <a:xfrm>
              <a:off x="1878" y="79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5" name="文本框 20494"/>
            <p:cNvSpPr txBox="1"/>
            <p:nvPr/>
          </p:nvSpPr>
          <p:spPr>
            <a:xfrm>
              <a:off x="953" y="75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6" name="文本框 20495"/>
            <p:cNvSpPr txBox="1"/>
            <p:nvPr/>
          </p:nvSpPr>
          <p:spPr>
            <a:xfrm>
              <a:off x="499" y="68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7" name="文本框 20496"/>
            <p:cNvSpPr txBox="1"/>
            <p:nvPr/>
          </p:nvSpPr>
          <p:spPr>
            <a:xfrm>
              <a:off x="1413" y="73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8" name="文本框 20497"/>
            <p:cNvSpPr txBox="1"/>
            <p:nvPr/>
          </p:nvSpPr>
          <p:spPr>
            <a:xfrm>
              <a:off x="3678" y="83"/>
              <a:ext cx="26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0499" name="文本框 20498"/>
            <p:cNvSpPr txBox="1"/>
            <p:nvPr/>
          </p:nvSpPr>
          <p:spPr>
            <a:xfrm>
              <a:off x="4128" y="83"/>
              <a:ext cx="271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9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grpSp>
          <p:nvGrpSpPr>
            <p:cNvPr id="20500" name="组合 20499"/>
            <p:cNvGrpSpPr/>
            <p:nvPr/>
          </p:nvGrpSpPr>
          <p:grpSpPr>
            <a:xfrm>
              <a:off x="0" y="0"/>
              <a:ext cx="4416" cy="68"/>
              <a:chOff x="0" y="0"/>
              <a:chExt cx="4416" cy="68"/>
            </a:xfrm>
          </p:grpSpPr>
          <p:sp>
            <p:nvSpPr>
              <p:cNvPr id="20501" name="直接连接符 20500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20502" name="直接连接符 20501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03" name="直接连接符 20502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04" name="直接连接符 20503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05" name="直接连接符 20504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06" name="直接连接符 20505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07" name="直接连接符 20506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08" name="直接连接符 20507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09" name="直接连接符 20508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10" name="直接连接符 20509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11" name="直接连接符 20510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0512" name="组合 20511"/>
          <p:cNvGrpSpPr/>
          <p:nvPr/>
        </p:nvGrpSpPr>
        <p:grpSpPr>
          <a:xfrm>
            <a:off x="3486150" y="1319213"/>
            <a:ext cx="2357438" cy="336550"/>
            <a:chOff x="0" y="0"/>
            <a:chExt cx="1485" cy="212"/>
          </a:xfrm>
        </p:grpSpPr>
        <p:grpSp>
          <p:nvGrpSpPr>
            <p:cNvPr id="20513" name="组合 20512"/>
            <p:cNvGrpSpPr/>
            <p:nvPr/>
          </p:nvGrpSpPr>
          <p:grpSpPr>
            <a:xfrm>
              <a:off x="1417" y="0"/>
              <a:ext cx="68" cy="212"/>
              <a:chOff x="0" y="0"/>
              <a:chExt cx="68" cy="212"/>
            </a:xfrm>
          </p:grpSpPr>
          <p:sp>
            <p:nvSpPr>
              <p:cNvPr id="20514" name="椭圆 20513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990000"/>
              </a:solidFill>
              <a:ln w="38100" cap="flat" cmpd="sng">
                <a:solidFill>
                  <a:srgbClr val="99003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15" name="直接连接符 20514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33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0516" name="直接连接符 20515"/>
            <p:cNvSpPr/>
            <p:nvPr/>
          </p:nvSpPr>
          <p:spPr>
            <a:xfrm>
              <a:off x="0" y="0"/>
              <a:ext cx="1463" cy="0"/>
            </a:xfrm>
            <a:prstGeom prst="line">
              <a:avLst/>
            </a:prstGeom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0517" name="组合 20516"/>
          <p:cNvGrpSpPr/>
          <p:nvPr/>
        </p:nvGrpSpPr>
        <p:grpSpPr>
          <a:xfrm>
            <a:off x="3503613" y="1196975"/>
            <a:ext cx="5221287" cy="458788"/>
            <a:chOff x="0" y="0"/>
            <a:chExt cx="3289" cy="289"/>
          </a:xfrm>
        </p:grpSpPr>
        <p:grpSp>
          <p:nvGrpSpPr>
            <p:cNvPr id="20518" name="组合 20517"/>
            <p:cNvGrpSpPr/>
            <p:nvPr/>
          </p:nvGrpSpPr>
          <p:grpSpPr>
            <a:xfrm>
              <a:off x="3221" y="0"/>
              <a:ext cx="68" cy="289"/>
              <a:chOff x="0" y="0"/>
              <a:chExt cx="68" cy="289"/>
            </a:xfrm>
          </p:grpSpPr>
          <p:sp>
            <p:nvSpPr>
              <p:cNvPr id="20519" name="椭圆 20518"/>
              <p:cNvSpPr>
                <a:spLocks noChangeAspect="1"/>
              </p:cNvSpPr>
              <p:nvPr/>
            </p:nvSpPr>
            <p:spPr>
              <a:xfrm>
                <a:off x="0" y="221"/>
                <a:ext cx="68" cy="68"/>
              </a:xfrm>
              <a:prstGeom prst="ellipse">
                <a:avLst/>
              </a:prstGeom>
              <a:solidFill>
                <a:srgbClr val="990000"/>
              </a:solidFill>
              <a:ln w="38100" cap="flat" cmpd="sng">
                <a:solidFill>
                  <a:srgbClr val="99003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20" name="直接连接符 20519"/>
              <p:cNvSpPr/>
              <p:nvPr/>
            </p:nvSpPr>
            <p:spPr>
              <a:xfrm>
                <a:off x="22" y="0"/>
                <a:ext cx="0" cy="243"/>
              </a:xfrm>
              <a:prstGeom prst="line">
                <a:avLst/>
              </a:prstGeom>
              <a:ln w="38100" cap="flat" cmpd="sng">
                <a:solidFill>
                  <a:srgbClr val="990033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0521" name="直接连接符 20520"/>
            <p:cNvSpPr/>
            <p:nvPr/>
          </p:nvSpPr>
          <p:spPr>
            <a:xfrm>
              <a:off x="0" y="0"/>
              <a:ext cx="3221" cy="0"/>
            </a:xfrm>
            <a:prstGeom prst="line">
              <a:avLst/>
            </a:prstGeom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0522" name="矩形 20521"/>
          <p:cNvSpPr/>
          <p:nvPr/>
        </p:nvSpPr>
        <p:spPr>
          <a:xfrm>
            <a:off x="3575050" y="1268413"/>
            <a:ext cx="2165350" cy="388937"/>
          </a:xfrm>
          <a:prstGeom prst="rect">
            <a:avLst/>
          </a:prstGeom>
          <a:solidFill>
            <a:srgbClr val="00FF00">
              <a:alpha val="5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23" name="组合 20522"/>
          <p:cNvGrpSpPr/>
          <p:nvPr/>
        </p:nvGrpSpPr>
        <p:grpSpPr>
          <a:xfrm>
            <a:off x="3414713" y="3236913"/>
            <a:ext cx="7145337" cy="617537"/>
            <a:chOff x="0" y="0"/>
            <a:chExt cx="4501" cy="389"/>
          </a:xfrm>
        </p:grpSpPr>
        <p:sp>
          <p:nvSpPr>
            <p:cNvPr id="20524" name="文本框 20523"/>
            <p:cNvSpPr txBox="1"/>
            <p:nvPr/>
          </p:nvSpPr>
          <p:spPr>
            <a:xfrm>
              <a:off x="0" y="82"/>
              <a:ext cx="396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-7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25" name="文本框 20524"/>
            <p:cNvSpPr txBox="1"/>
            <p:nvPr/>
          </p:nvSpPr>
          <p:spPr>
            <a:xfrm>
              <a:off x="3111" y="56"/>
              <a:ext cx="49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26" name="文本框 20525"/>
            <p:cNvSpPr txBox="1"/>
            <p:nvPr/>
          </p:nvSpPr>
          <p:spPr>
            <a:xfrm>
              <a:off x="2664" y="52"/>
              <a:ext cx="477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27" name="文本框 20526"/>
            <p:cNvSpPr txBox="1"/>
            <p:nvPr/>
          </p:nvSpPr>
          <p:spPr>
            <a:xfrm>
              <a:off x="2210" y="58"/>
              <a:ext cx="54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28" name="文本框 20527"/>
            <p:cNvSpPr txBox="1"/>
            <p:nvPr/>
          </p:nvSpPr>
          <p:spPr>
            <a:xfrm>
              <a:off x="1775" y="56"/>
              <a:ext cx="43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29" name="文本框 20528"/>
            <p:cNvSpPr txBox="1"/>
            <p:nvPr/>
          </p:nvSpPr>
          <p:spPr>
            <a:xfrm>
              <a:off x="850" y="52"/>
              <a:ext cx="46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30" name="文本框 20529"/>
            <p:cNvSpPr txBox="1"/>
            <p:nvPr/>
          </p:nvSpPr>
          <p:spPr>
            <a:xfrm>
              <a:off x="396" y="45"/>
              <a:ext cx="45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-6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31" name="文本框 20530"/>
            <p:cNvSpPr txBox="1"/>
            <p:nvPr/>
          </p:nvSpPr>
          <p:spPr>
            <a:xfrm>
              <a:off x="1310" y="50"/>
              <a:ext cx="46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32" name="文本框 20531"/>
            <p:cNvSpPr txBox="1"/>
            <p:nvPr/>
          </p:nvSpPr>
          <p:spPr>
            <a:xfrm>
              <a:off x="3575" y="60"/>
              <a:ext cx="45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533" name="文本框 20532"/>
            <p:cNvSpPr txBox="1"/>
            <p:nvPr/>
          </p:nvSpPr>
          <p:spPr>
            <a:xfrm>
              <a:off x="4025" y="60"/>
              <a:ext cx="47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0534" name="组合 20533"/>
            <p:cNvGrpSpPr/>
            <p:nvPr/>
          </p:nvGrpSpPr>
          <p:grpSpPr>
            <a:xfrm>
              <a:off x="55" y="0"/>
              <a:ext cx="4416" cy="68"/>
              <a:chOff x="0" y="0"/>
              <a:chExt cx="4416" cy="68"/>
            </a:xfrm>
          </p:grpSpPr>
          <p:sp>
            <p:nvSpPr>
              <p:cNvPr id="20535" name="直接连接符 20534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20536" name="直接连接符 20535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37" name="直接连接符 20536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38" name="直接连接符 20537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39" name="直接连接符 20538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40" name="直接连接符 20539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41" name="直接连接符 20540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42" name="直接连接符 20541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43" name="直接连接符 20542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44" name="直接连接符 20543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545" name="直接连接符 20544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0546" name="组合 20545"/>
          <p:cNvGrpSpPr/>
          <p:nvPr/>
        </p:nvGrpSpPr>
        <p:grpSpPr>
          <a:xfrm>
            <a:off x="3630613" y="3094038"/>
            <a:ext cx="6624637" cy="263525"/>
            <a:chOff x="0" y="0"/>
            <a:chExt cx="4173" cy="166"/>
          </a:xfrm>
        </p:grpSpPr>
        <p:grpSp>
          <p:nvGrpSpPr>
            <p:cNvPr id="20547" name="组合 20546"/>
            <p:cNvGrpSpPr/>
            <p:nvPr/>
          </p:nvGrpSpPr>
          <p:grpSpPr>
            <a:xfrm>
              <a:off x="4105" y="0"/>
              <a:ext cx="68" cy="166"/>
              <a:chOff x="0" y="0"/>
              <a:chExt cx="68" cy="166"/>
            </a:xfrm>
          </p:grpSpPr>
          <p:sp>
            <p:nvSpPr>
              <p:cNvPr id="20548" name="椭圆 20547"/>
              <p:cNvSpPr>
                <a:spLocks noChangeAspect="1"/>
              </p:cNvSpPr>
              <p:nvPr/>
            </p:nvSpPr>
            <p:spPr>
              <a:xfrm>
                <a:off x="0" y="98"/>
                <a:ext cx="68" cy="68"/>
              </a:xfrm>
              <a:prstGeom prst="ellipse">
                <a:avLst/>
              </a:prstGeom>
              <a:solidFill>
                <a:srgbClr val="990000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49" name="直接连接符 20548"/>
              <p:cNvSpPr/>
              <p:nvPr/>
            </p:nvSpPr>
            <p:spPr>
              <a:xfrm>
                <a:off x="23" y="0"/>
                <a:ext cx="0" cy="120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0550" name="直接连接符 20549"/>
            <p:cNvSpPr/>
            <p:nvPr/>
          </p:nvSpPr>
          <p:spPr>
            <a:xfrm>
              <a:off x="0" y="0"/>
              <a:ext cx="4116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0551" name="组合 20550"/>
          <p:cNvGrpSpPr/>
          <p:nvPr/>
        </p:nvGrpSpPr>
        <p:grpSpPr>
          <a:xfrm>
            <a:off x="3559175" y="2997200"/>
            <a:ext cx="1655763" cy="336550"/>
            <a:chOff x="0" y="0"/>
            <a:chExt cx="1043" cy="212"/>
          </a:xfrm>
        </p:grpSpPr>
        <p:grpSp>
          <p:nvGrpSpPr>
            <p:cNvPr id="20552" name="组合 20551"/>
            <p:cNvGrpSpPr/>
            <p:nvPr/>
          </p:nvGrpSpPr>
          <p:grpSpPr>
            <a:xfrm>
              <a:off x="975" y="0"/>
              <a:ext cx="68" cy="212"/>
              <a:chOff x="0" y="0"/>
              <a:chExt cx="68" cy="212"/>
            </a:xfrm>
          </p:grpSpPr>
          <p:sp>
            <p:nvSpPr>
              <p:cNvPr id="20553" name="椭圆 20552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990000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54" name="直接连接符 20553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0555" name="直接连接符 20554"/>
            <p:cNvSpPr/>
            <p:nvPr/>
          </p:nvSpPr>
          <p:spPr>
            <a:xfrm>
              <a:off x="0" y="0"/>
              <a:ext cx="1020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0556" name="矩形 20555"/>
          <p:cNvSpPr/>
          <p:nvPr/>
        </p:nvSpPr>
        <p:spPr>
          <a:xfrm>
            <a:off x="3630613" y="3021013"/>
            <a:ext cx="1512887" cy="355600"/>
          </a:xfrm>
          <a:prstGeom prst="rect">
            <a:avLst/>
          </a:prstGeom>
          <a:solidFill>
            <a:srgbClr val="00FF00">
              <a:alpha val="5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57" name="文本框 20556"/>
          <p:cNvSpPr txBox="1"/>
          <p:nvPr/>
        </p:nvSpPr>
        <p:spPr>
          <a:xfrm>
            <a:off x="4295775" y="5445125"/>
            <a:ext cx="4672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ClrTx/>
            </a:pPr>
            <a:r>
              <a:rPr lang="zh-CN" altLang="en-US" sz="6600">
                <a:solidFill>
                  <a:srgbClr val="FF0000"/>
                </a:solidFill>
                <a:latin typeface="Times New Roman" panose="02020603050405020304" pitchFamily="18" charset="0"/>
                <a:ea typeface="隶书" pitchFamily="1" charset="-122"/>
                <a:sym typeface="Wingdings" panose="05000000000000000000" pitchFamily="2" charset="2"/>
              </a:rPr>
              <a:t>同小取小</a:t>
            </a:r>
            <a:endParaRPr lang="zh-CN" altLang="en-US" sz="66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20558" name="组合 20557"/>
          <p:cNvGrpSpPr/>
          <p:nvPr/>
        </p:nvGrpSpPr>
        <p:grpSpPr>
          <a:xfrm>
            <a:off x="1524000" y="765175"/>
            <a:ext cx="2195513" cy="1800225"/>
            <a:chOff x="0" y="0"/>
            <a:chExt cx="1247" cy="1083"/>
          </a:xfrm>
        </p:grpSpPr>
        <p:sp>
          <p:nvSpPr>
            <p:cNvPr id="20559" name="矩形 20558"/>
            <p:cNvSpPr>
              <a:spLocks noChangeAspect="1" noTextEdit="1"/>
            </p:cNvSpPr>
            <p:nvPr/>
          </p:nvSpPr>
          <p:spPr>
            <a:xfrm>
              <a:off x="0" y="0"/>
              <a:ext cx="1247" cy="108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0" name="矩形 20559"/>
            <p:cNvSpPr/>
            <p:nvPr/>
          </p:nvSpPr>
          <p:spPr>
            <a:xfrm>
              <a:off x="343" y="544"/>
              <a:ext cx="9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î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1" name="矩形 20560"/>
            <p:cNvSpPr/>
            <p:nvPr/>
          </p:nvSpPr>
          <p:spPr>
            <a:xfrm>
              <a:off x="343" y="351"/>
              <a:ext cx="9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í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2" name="矩形 20561"/>
            <p:cNvSpPr/>
            <p:nvPr/>
          </p:nvSpPr>
          <p:spPr>
            <a:xfrm>
              <a:off x="343" y="149"/>
              <a:ext cx="10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ì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3" name="矩形 20562"/>
            <p:cNvSpPr/>
            <p:nvPr/>
          </p:nvSpPr>
          <p:spPr>
            <a:xfrm>
              <a:off x="697" y="584"/>
              <a:ext cx="10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£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4" name="矩形 20563"/>
            <p:cNvSpPr/>
            <p:nvPr/>
          </p:nvSpPr>
          <p:spPr>
            <a:xfrm>
              <a:off x="697" y="62"/>
              <a:ext cx="10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£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5" name="矩形 20564"/>
            <p:cNvSpPr/>
            <p:nvPr/>
          </p:nvSpPr>
          <p:spPr>
            <a:xfrm>
              <a:off x="1117" y="622"/>
              <a:ext cx="4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.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6" name="矩形 20565"/>
            <p:cNvSpPr/>
            <p:nvPr/>
          </p:nvSpPr>
          <p:spPr>
            <a:xfrm>
              <a:off x="906" y="622"/>
              <a:ext cx="9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7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7" name="矩形 20566"/>
            <p:cNvSpPr/>
            <p:nvPr/>
          </p:nvSpPr>
          <p:spPr>
            <a:xfrm>
              <a:off x="1133" y="100"/>
              <a:ext cx="4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8" name="矩形 20567"/>
            <p:cNvSpPr/>
            <p:nvPr/>
          </p:nvSpPr>
          <p:spPr>
            <a:xfrm>
              <a:off x="910" y="100"/>
              <a:ext cx="9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69" name="矩形 20568"/>
            <p:cNvSpPr/>
            <p:nvPr/>
          </p:nvSpPr>
          <p:spPr>
            <a:xfrm>
              <a:off x="257" y="333"/>
              <a:ext cx="65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70" name="矩形 20569"/>
            <p:cNvSpPr/>
            <p:nvPr/>
          </p:nvSpPr>
          <p:spPr>
            <a:xfrm>
              <a:off x="123" y="333"/>
              <a:ext cx="9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71" name="矩形 20570"/>
            <p:cNvSpPr/>
            <p:nvPr/>
          </p:nvSpPr>
          <p:spPr>
            <a:xfrm>
              <a:off x="33" y="333"/>
              <a:ext cx="65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72" name="矩形 20571"/>
            <p:cNvSpPr/>
            <p:nvPr/>
          </p:nvSpPr>
          <p:spPr>
            <a:xfrm>
              <a:off x="497" y="622"/>
              <a:ext cx="8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73" name="矩形 20572"/>
            <p:cNvSpPr/>
            <p:nvPr/>
          </p:nvSpPr>
          <p:spPr>
            <a:xfrm>
              <a:off x="497" y="100"/>
              <a:ext cx="8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</p:grpSp>
      <p:grpSp>
        <p:nvGrpSpPr>
          <p:cNvPr id="20574" name="组合 20573"/>
          <p:cNvGrpSpPr>
            <a:grpSpLocks noChangeAspect="1"/>
          </p:cNvGrpSpPr>
          <p:nvPr/>
        </p:nvGrpSpPr>
        <p:grpSpPr>
          <a:xfrm>
            <a:off x="1487488" y="2708275"/>
            <a:ext cx="2339975" cy="1655763"/>
            <a:chOff x="0" y="0"/>
            <a:chExt cx="1103" cy="712"/>
          </a:xfrm>
        </p:grpSpPr>
        <p:sp>
          <p:nvSpPr>
            <p:cNvPr id="20575" name="矩形 20574"/>
            <p:cNvSpPr>
              <a:spLocks noChangeAspect="1" noTextEdit="1"/>
            </p:cNvSpPr>
            <p:nvPr/>
          </p:nvSpPr>
          <p:spPr>
            <a:xfrm>
              <a:off x="0" y="0"/>
              <a:ext cx="1103" cy="7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76" name="矩形 20575"/>
            <p:cNvSpPr/>
            <p:nvPr/>
          </p:nvSpPr>
          <p:spPr>
            <a:xfrm>
              <a:off x="274" y="375"/>
              <a:ext cx="80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ï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77" name="矩形 20576"/>
            <p:cNvSpPr/>
            <p:nvPr/>
          </p:nvSpPr>
          <p:spPr>
            <a:xfrm>
              <a:off x="274" y="437"/>
              <a:ext cx="80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î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78" name="矩形 20577"/>
            <p:cNvSpPr/>
            <p:nvPr/>
          </p:nvSpPr>
          <p:spPr>
            <a:xfrm>
              <a:off x="274" y="71"/>
              <a:ext cx="80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ï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79" name="矩形 20578"/>
            <p:cNvSpPr/>
            <p:nvPr/>
          </p:nvSpPr>
          <p:spPr>
            <a:xfrm>
              <a:off x="274" y="231"/>
              <a:ext cx="80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í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0" name="矩形 20579"/>
            <p:cNvSpPr/>
            <p:nvPr/>
          </p:nvSpPr>
          <p:spPr>
            <a:xfrm>
              <a:off x="274" y="25"/>
              <a:ext cx="80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ì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1" name="矩形 20580"/>
            <p:cNvSpPr/>
            <p:nvPr/>
          </p:nvSpPr>
          <p:spPr>
            <a:xfrm>
              <a:off x="727" y="356"/>
              <a:ext cx="89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2" name="矩形 20581"/>
            <p:cNvSpPr/>
            <p:nvPr/>
          </p:nvSpPr>
          <p:spPr>
            <a:xfrm>
              <a:off x="557" y="356"/>
              <a:ext cx="89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£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3" name="矩形 20582"/>
            <p:cNvSpPr/>
            <p:nvPr/>
          </p:nvSpPr>
          <p:spPr>
            <a:xfrm>
              <a:off x="557" y="35"/>
              <a:ext cx="89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£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4" name="矩形 20583"/>
            <p:cNvSpPr/>
            <p:nvPr/>
          </p:nvSpPr>
          <p:spPr>
            <a:xfrm>
              <a:off x="1012" y="381"/>
              <a:ext cx="40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.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5" name="矩形 20584"/>
            <p:cNvSpPr/>
            <p:nvPr/>
          </p:nvSpPr>
          <p:spPr>
            <a:xfrm>
              <a:off x="847" y="381"/>
              <a:ext cx="81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6" name="矩形 20585"/>
            <p:cNvSpPr/>
            <p:nvPr/>
          </p:nvSpPr>
          <p:spPr>
            <a:xfrm>
              <a:off x="905" y="60"/>
              <a:ext cx="40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7" name="矩形 20586"/>
            <p:cNvSpPr/>
            <p:nvPr/>
          </p:nvSpPr>
          <p:spPr>
            <a:xfrm>
              <a:off x="727" y="60"/>
              <a:ext cx="81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8" name="矩形 20587"/>
            <p:cNvSpPr/>
            <p:nvPr/>
          </p:nvSpPr>
          <p:spPr>
            <a:xfrm>
              <a:off x="205" y="219"/>
              <a:ext cx="54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89" name="矩形 20588"/>
            <p:cNvSpPr/>
            <p:nvPr/>
          </p:nvSpPr>
          <p:spPr>
            <a:xfrm>
              <a:off x="98" y="219"/>
              <a:ext cx="81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90" name="矩形 20589"/>
            <p:cNvSpPr/>
            <p:nvPr/>
          </p:nvSpPr>
          <p:spPr>
            <a:xfrm>
              <a:off x="26" y="219"/>
              <a:ext cx="54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91" name="矩形 20590"/>
            <p:cNvSpPr/>
            <p:nvPr/>
          </p:nvSpPr>
          <p:spPr>
            <a:xfrm>
              <a:off x="397" y="381"/>
              <a:ext cx="72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0592" name="矩形 20591"/>
            <p:cNvSpPr/>
            <p:nvPr/>
          </p:nvSpPr>
          <p:spPr>
            <a:xfrm>
              <a:off x="397" y="60"/>
              <a:ext cx="72" cy="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</p:grpSp>
      <p:pic>
        <p:nvPicPr>
          <p:cNvPr id="20593" name="图片 20592" descr="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188" y="5516563"/>
            <a:ext cx="1547812" cy="1341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0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" fill="hold"/>
                                        <p:tgtEl>
                                          <p:spTgt spid="205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  <p:bldP spid="205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文本框 21505"/>
          <p:cNvSpPr txBox="1"/>
          <p:nvPr/>
        </p:nvSpPr>
        <p:spPr>
          <a:xfrm>
            <a:off x="1524000" y="163513"/>
            <a:ext cx="60118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36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. </a:t>
            </a:r>
            <a:r>
              <a:rPr lang="zh-CN" altLang="en-US" sz="36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求下列不等式组的解集</a:t>
            </a:r>
            <a:endParaRPr lang="zh-CN" altLang="en-US" sz="360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7" name="文本框 21506"/>
          <p:cNvSpPr txBox="1"/>
          <p:nvPr/>
        </p:nvSpPr>
        <p:spPr>
          <a:xfrm>
            <a:off x="2855913" y="1989138"/>
            <a:ext cx="82804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原不等式组的解集为 </a:t>
            </a:r>
            <a:r>
              <a:rPr lang="zh-CN" altLang="en-US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r>
              <a:rPr lang="en-US" altLang="zh-CN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3 &lt; x 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sym typeface="MT Extra" panose="05050102010205020202" pitchFamily="18" charset="2"/>
              </a:rPr>
              <a:t>&lt; 7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endParaRPr lang="en-US" altLang="zh-CN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21508" name="文本框 21507"/>
          <p:cNvSpPr txBox="1"/>
          <p:nvPr/>
        </p:nvSpPr>
        <p:spPr>
          <a:xfrm>
            <a:off x="3071813" y="3716338"/>
            <a:ext cx="8193087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原不等式组的解集为</a:t>
            </a:r>
            <a:r>
              <a:rPr lang="zh-CN" altLang="en-US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r>
              <a:rPr lang="en-US" altLang="zh-CN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5&lt; x &lt;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MT Extra" panose="05050102010205020202" pitchFamily="18" charset="2"/>
              </a:rPr>
              <a:t>-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sym typeface="MT Extra" panose="05050102010205020202" pitchFamily="18" charset="2"/>
              </a:rPr>
              <a:t>2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 </a:t>
            </a:r>
            <a:endParaRPr lang="en-US" altLang="zh-CN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21509" name="标题 21508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en-US" altLang="zh-CN" sz="3600"/>
              <a:t>        </a:t>
            </a:r>
            <a:endParaRPr lang="en-US" altLang="zh-CN" sz="3600"/>
          </a:p>
        </p:txBody>
      </p:sp>
      <p:grpSp>
        <p:nvGrpSpPr>
          <p:cNvPr id="21510" name="组合 21509"/>
          <p:cNvGrpSpPr>
            <a:grpSpLocks noChangeAspect="1"/>
          </p:cNvGrpSpPr>
          <p:nvPr/>
        </p:nvGrpSpPr>
        <p:grpSpPr>
          <a:xfrm>
            <a:off x="2208213" y="4464050"/>
            <a:ext cx="2881312" cy="693738"/>
            <a:chOff x="0" y="0"/>
            <a:chExt cx="1815" cy="437"/>
          </a:xfrm>
        </p:grpSpPr>
        <p:pic>
          <p:nvPicPr>
            <p:cNvPr id="21511" name="图片 21510" descr="钥匙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"/>
              <a:ext cx="1815" cy="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2" name="矩形 21511" descr="20041213522068548"/>
            <p:cNvSpPr>
              <a:spLocks noChangeAspect="1"/>
            </p:cNvSpPr>
            <p:nvPr/>
          </p:nvSpPr>
          <p:spPr>
            <a:xfrm>
              <a:off x="61" y="0"/>
              <a:ext cx="1708" cy="3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lnSpcReduction="10000"/>
            </a:bodyPr>
            <a:p>
              <a:pPr algn="ctr"/>
              <a:r>
                <a:rPr lang="zh-CN" altLang="en-US" sz="3600" b="1">
                  <a:ln w="12700" cap="flat" cmpd="sng">
                    <a:solidFill>
                      <a:srgbClr val="FFFF99"/>
                    </a:solidFill>
                    <a:prstDash val="solid"/>
                    <a:headEnd type="none" w="med" len="med"/>
                    <a:tailEnd type="none" w="med" len="med"/>
                  </a:ln>
                  <a:blipFill rotWithShape="0">
                    <a:blip r:embed="rId2"/>
                    <a:stretch>
                      <a:fillRect/>
                    </a:stretch>
                  </a:blipFill>
                  <a:effectLst>
                    <a:outerShdw dist="45791" dir="2021404" algn="ctr" rotWithShape="0">
                      <a:srgbClr val="80808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解集规律是:</a:t>
              </a:r>
              <a:endParaRPr lang="zh-CN" altLang="en-US" sz="3600" b="1">
                <a:ln w="12700" cap="flat" cmpd="sng">
                  <a:solidFill>
                    <a:srgbClr val="FFFF99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1513" name="组合 21512"/>
          <p:cNvGrpSpPr/>
          <p:nvPr/>
        </p:nvGrpSpPr>
        <p:grpSpPr>
          <a:xfrm>
            <a:off x="3432175" y="1390650"/>
            <a:ext cx="7010400" cy="654050"/>
            <a:chOff x="0" y="0"/>
            <a:chExt cx="4416" cy="412"/>
          </a:xfrm>
        </p:grpSpPr>
        <p:sp>
          <p:nvSpPr>
            <p:cNvPr id="21514" name="文本框 21513"/>
            <p:cNvSpPr txBox="1"/>
            <p:nvPr/>
          </p:nvSpPr>
          <p:spPr>
            <a:xfrm>
              <a:off x="103" y="105"/>
              <a:ext cx="120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15" name="文本框 21514"/>
            <p:cNvSpPr txBox="1"/>
            <p:nvPr/>
          </p:nvSpPr>
          <p:spPr>
            <a:xfrm>
              <a:off x="3214" y="79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16" name="文本框 21515"/>
            <p:cNvSpPr txBox="1"/>
            <p:nvPr/>
          </p:nvSpPr>
          <p:spPr>
            <a:xfrm>
              <a:off x="2767" y="75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17" name="文本框 21516"/>
            <p:cNvSpPr txBox="1"/>
            <p:nvPr/>
          </p:nvSpPr>
          <p:spPr>
            <a:xfrm>
              <a:off x="2313" y="81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18" name="文本框 21517"/>
            <p:cNvSpPr txBox="1"/>
            <p:nvPr/>
          </p:nvSpPr>
          <p:spPr>
            <a:xfrm>
              <a:off x="1878" y="79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19" name="文本框 21518"/>
            <p:cNvSpPr txBox="1"/>
            <p:nvPr/>
          </p:nvSpPr>
          <p:spPr>
            <a:xfrm>
              <a:off x="953" y="75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20" name="文本框 21519"/>
            <p:cNvSpPr txBox="1"/>
            <p:nvPr/>
          </p:nvSpPr>
          <p:spPr>
            <a:xfrm>
              <a:off x="499" y="68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21" name="文本框 21520"/>
            <p:cNvSpPr txBox="1"/>
            <p:nvPr/>
          </p:nvSpPr>
          <p:spPr>
            <a:xfrm>
              <a:off x="1413" y="73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22" name="文本框 21521"/>
            <p:cNvSpPr txBox="1"/>
            <p:nvPr/>
          </p:nvSpPr>
          <p:spPr>
            <a:xfrm>
              <a:off x="3678" y="83"/>
              <a:ext cx="26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1523" name="文本框 21522"/>
            <p:cNvSpPr txBox="1"/>
            <p:nvPr/>
          </p:nvSpPr>
          <p:spPr>
            <a:xfrm>
              <a:off x="4128" y="83"/>
              <a:ext cx="271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9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grpSp>
          <p:nvGrpSpPr>
            <p:cNvPr id="21524" name="组合 21523"/>
            <p:cNvGrpSpPr/>
            <p:nvPr/>
          </p:nvGrpSpPr>
          <p:grpSpPr>
            <a:xfrm>
              <a:off x="0" y="0"/>
              <a:ext cx="4416" cy="68"/>
              <a:chOff x="0" y="0"/>
              <a:chExt cx="4416" cy="68"/>
            </a:xfrm>
          </p:grpSpPr>
          <p:sp>
            <p:nvSpPr>
              <p:cNvPr id="21525" name="直接连接符 21524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21526" name="直接连接符 21525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27" name="直接连接符 21526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28" name="直接连接符 21527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29" name="直接连接符 21528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30" name="直接连接符 21529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31" name="直接连接符 21530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32" name="直接连接符 21531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33" name="直接连接符 21532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34" name="直接连接符 21533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35" name="直接连接符 21534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1536" name="组合 21535"/>
          <p:cNvGrpSpPr/>
          <p:nvPr/>
        </p:nvGrpSpPr>
        <p:grpSpPr>
          <a:xfrm>
            <a:off x="3522663" y="3141663"/>
            <a:ext cx="7145337" cy="617537"/>
            <a:chOff x="0" y="0"/>
            <a:chExt cx="4501" cy="389"/>
          </a:xfrm>
        </p:grpSpPr>
        <p:sp>
          <p:nvSpPr>
            <p:cNvPr id="21537" name="文本框 21536"/>
            <p:cNvSpPr txBox="1"/>
            <p:nvPr/>
          </p:nvSpPr>
          <p:spPr>
            <a:xfrm>
              <a:off x="0" y="82"/>
              <a:ext cx="396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-8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38" name="文本框 21537"/>
            <p:cNvSpPr txBox="1"/>
            <p:nvPr/>
          </p:nvSpPr>
          <p:spPr>
            <a:xfrm>
              <a:off x="3111" y="56"/>
              <a:ext cx="49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39" name="文本框 21538"/>
            <p:cNvSpPr txBox="1"/>
            <p:nvPr/>
          </p:nvSpPr>
          <p:spPr>
            <a:xfrm>
              <a:off x="2664" y="52"/>
              <a:ext cx="477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40" name="文本框 21539"/>
            <p:cNvSpPr txBox="1"/>
            <p:nvPr/>
          </p:nvSpPr>
          <p:spPr>
            <a:xfrm>
              <a:off x="2210" y="58"/>
              <a:ext cx="54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41" name="文本框 21540"/>
            <p:cNvSpPr txBox="1"/>
            <p:nvPr/>
          </p:nvSpPr>
          <p:spPr>
            <a:xfrm>
              <a:off x="1775" y="56"/>
              <a:ext cx="43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42" name="文本框 21541"/>
            <p:cNvSpPr txBox="1"/>
            <p:nvPr/>
          </p:nvSpPr>
          <p:spPr>
            <a:xfrm>
              <a:off x="850" y="52"/>
              <a:ext cx="46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-6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43" name="文本框 21542"/>
            <p:cNvSpPr txBox="1"/>
            <p:nvPr/>
          </p:nvSpPr>
          <p:spPr>
            <a:xfrm>
              <a:off x="396" y="45"/>
              <a:ext cx="45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-7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44" name="文本框 21543"/>
            <p:cNvSpPr txBox="1"/>
            <p:nvPr/>
          </p:nvSpPr>
          <p:spPr>
            <a:xfrm>
              <a:off x="1310" y="50"/>
              <a:ext cx="46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45" name="文本框 21544"/>
            <p:cNvSpPr txBox="1"/>
            <p:nvPr/>
          </p:nvSpPr>
          <p:spPr>
            <a:xfrm>
              <a:off x="3575" y="60"/>
              <a:ext cx="45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546" name="文本框 21545"/>
            <p:cNvSpPr txBox="1"/>
            <p:nvPr/>
          </p:nvSpPr>
          <p:spPr>
            <a:xfrm>
              <a:off x="4025" y="60"/>
              <a:ext cx="47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1547" name="组合 21546"/>
            <p:cNvGrpSpPr/>
            <p:nvPr/>
          </p:nvGrpSpPr>
          <p:grpSpPr>
            <a:xfrm>
              <a:off x="55" y="0"/>
              <a:ext cx="4416" cy="68"/>
              <a:chOff x="0" y="0"/>
              <a:chExt cx="4416" cy="68"/>
            </a:xfrm>
          </p:grpSpPr>
          <p:sp>
            <p:nvSpPr>
              <p:cNvPr id="21548" name="直接连接符 21547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21549" name="直接连接符 21548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0" name="直接连接符 21549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1" name="直接连接符 21550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2" name="直接连接符 21551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3" name="直接连接符 21552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4" name="直接连接符 21553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5" name="直接连接符 21554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6" name="直接连接符 21555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7" name="直接连接符 21556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8" name="直接连接符 21557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1559" name="组合 21558"/>
          <p:cNvGrpSpPr/>
          <p:nvPr/>
        </p:nvGrpSpPr>
        <p:grpSpPr>
          <a:xfrm>
            <a:off x="3665538" y="3021013"/>
            <a:ext cx="4518025" cy="263525"/>
            <a:chOff x="0" y="0"/>
            <a:chExt cx="2846" cy="166"/>
          </a:xfrm>
        </p:grpSpPr>
        <p:grpSp>
          <p:nvGrpSpPr>
            <p:cNvPr id="21560" name="组合 21559"/>
            <p:cNvGrpSpPr/>
            <p:nvPr/>
          </p:nvGrpSpPr>
          <p:grpSpPr>
            <a:xfrm>
              <a:off x="2778" y="0"/>
              <a:ext cx="68" cy="166"/>
              <a:chOff x="0" y="0"/>
              <a:chExt cx="68" cy="166"/>
            </a:xfrm>
          </p:grpSpPr>
          <p:sp>
            <p:nvSpPr>
              <p:cNvPr id="21561" name="椭圆 21560"/>
              <p:cNvSpPr>
                <a:spLocks noChangeAspect="1"/>
              </p:cNvSpPr>
              <p:nvPr/>
            </p:nvSpPr>
            <p:spPr>
              <a:xfrm>
                <a:off x="0" y="98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62" name="直接连接符 21561"/>
              <p:cNvSpPr/>
              <p:nvPr/>
            </p:nvSpPr>
            <p:spPr>
              <a:xfrm>
                <a:off x="23" y="0"/>
                <a:ext cx="0" cy="120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1563" name="直接连接符 21562"/>
            <p:cNvSpPr/>
            <p:nvPr/>
          </p:nvSpPr>
          <p:spPr>
            <a:xfrm>
              <a:off x="0" y="0"/>
              <a:ext cx="2800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1564" name="组合 21563"/>
          <p:cNvGrpSpPr/>
          <p:nvPr/>
        </p:nvGrpSpPr>
        <p:grpSpPr>
          <a:xfrm>
            <a:off x="5915025" y="2924175"/>
            <a:ext cx="4213225" cy="336550"/>
            <a:chOff x="0" y="0"/>
            <a:chExt cx="2654" cy="212"/>
          </a:xfrm>
        </p:grpSpPr>
        <p:grpSp>
          <p:nvGrpSpPr>
            <p:cNvPr id="21565" name="组合 21564"/>
            <p:cNvGrpSpPr/>
            <p:nvPr/>
          </p:nvGrpSpPr>
          <p:grpSpPr>
            <a:xfrm>
              <a:off x="0" y="0"/>
              <a:ext cx="68" cy="212"/>
              <a:chOff x="0" y="0"/>
              <a:chExt cx="68" cy="212"/>
            </a:xfrm>
          </p:grpSpPr>
          <p:sp>
            <p:nvSpPr>
              <p:cNvPr id="21566" name="椭圆 21565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67" name="直接连接符 21566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1568" name="直接连接符 21567"/>
            <p:cNvSpPr/>
            <p:nvPr/>
          </p:nvSpPr>
          <p:spPr>
            <a:xfrm>
              <a:off x="23" y="0"/>
              <a:ext cx="2631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1569" name="组合 21568"/>
          <p:cNvGrpSpPr/>
          <p:nvPr/>
        </p:nvGrpSpPr>
        <p:grpSpPr>
          <a:xfrm>
            <a:off x="5772150" y="1196975"/>
            <a:ext cx="4033838" cy="336550"/>
            <a:chOff x="0" y="0"/>
            <a:chExt cx="2541" cy="212"/>
          </a:xfrm>
        </p:grpSpPr>
        <p:grpSp>
          <p:nvGrpSpPr>
            <p:cNvPr id="21570" name="组合 21569"/>
            <p:cNvGrpSpPr/>
            <p:nvPr/>
          </p:nvGrpSpPr>
          <p:grpSpPr>
            <a:xfrm>
              <a:off x="0" y="0"/>
              <a:ext cx="68" cy="212"/>
              <a:chOff x="0" y="0"/>
              <a:chExt cx="68" cy="212"/>
            </a:xfrm>
          </p:grpSpPr>
          <p:sp>
            <p:nvSpPr>
              <p:cNvPr id="21571" name="椭圆 21570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72" name="直接连接符 21571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1573" name="直接连接符 21572"/>
            <p:cNvSpPr/>
            <p:nvPr/>
          </p:nvSpPr>
          <p:spPr>
            <a:xfrm>
              <a:off x="23" y="0"/>
              <a:ext cx="2518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1574" name="组合 21573"/>
          <p:cNvGrpSpPr/>
          <p:nvPr/>
        </p:nvGrpSpPr>
        <p:grpSpPr>
          <a:xfrm>
            <a:off x="3549650" y="1268413"/>
            <a:ext cx="5210175" cy="263525"/>
            <a:chOff x="0" y="0"/>
            <a:chExt cx="3282" cy="166"/>
          </a:xfrm>
        </p:grpSpPr>
        <p:grpSp>
          <p:nvGrpSpPr>
            <p:cNvPr id="21575" name="组合 21574"/>
            <p:cNvGrpSpPr/>
            <p:nvPr/>
          </p:nvGrpSpPr>
          <p:grpSpPr>
            <a:xfrm>
              <a:off x="3214" y="0"/>
              <a:ext cx="68" cy="166"/>
              <a:chOff x="0" y="0"/>
              <a:chExt cx="68" cy="166"/>
            </a:xfrm>
          </p:grpSpPr>
          <p:sp>
            <p:nvSpPr>
              <p:cNvPr id="21576" name="椭圆 21575"/>
              <p:cNvSpPr>
                <a:spLocks noChangeAspect="1"/>
              </p:cNvSpPr>
              <p:nvPr/>
            </p:nvSpPr>
            <p:spPr>
              <a:xfrm>
                <a:off x="0" y="98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77" name="直接连接符 21576"/>
              <p:cNvSpPr/>
              <p:nvPr/>
            </p:nvSpPr>
            <p:spPr>
              <a:xfrm>
                <a:off x="23" y="0"/>
                <a:ext cx="0" cy="120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1578" name="直接连接符 21577"/>
            <p:cNvSpPr/>
            <p:nvPr/>
          </p:nvSpPr>
          <p:spPr>
            <a:xfrm>
              <a:off x="0" y="0"/>
              <a:ext cx="3225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1579" name="矩形 21578"/>
          <p:cNvSpPr/>
          <p:nvPr/>
        </p:nvSpPr>
        <p:spPr>
          <a:xfrm>
            <a:off x="5808663" y="1196975"/>
            <a:ext cx="2862262" cy="301625"/>
          </a:xfrm>
          <a:prstGeom prst="rect">
            <a:avLst/>
          </a:prstGeom>
          <a:solidFill>
            <a:srgbClr val="FF6600">
              <a:alpha val="5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80" name="矩形 21579"/>
          <p:cNvSpPr/>
          <p:nvPr/>
        </p:nvSpPr>
        <p:spPr>
          <a:xfrm>
            <a:off x="5951538" y="2947988"/>
            <a:ext cx="2124075" cy="301625"/>
          </a:xfrm>
          <a:prstGeom prst="rect">
            <a:avLst/>
          </a:prstGeom>
          <a:solidFill>
            <a:srgbClr val="FF6600">
              <a:alpha val="5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81" name="文本框 21580"/>
          <p:cNvSpPr txBox="1"/>
          <p:nvPr/>
        </p:nvSpPr>
        <p:spPr>
          <a:xfrm>
            <a:off x="3359150" y="5373688"/>
            <a:ext cx="578643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ClrTx/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隶书" pitchFamily="1" charset="-122"/>
                <a:sym typeface="Wingdings" panose="05000000000000000000" pitchFamily="2" charset="2"/>
              </a:rPr>
              <a:t>大小、小大中间找</a:t>
            </a:r>
            <a:endParaRPr lang="zh-CN" altLang="en-US" sz="28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21582" name="组合 21581"/>
          <p:cNvGrpSpPr>
            <a:grpSpLocks noChangeAspect="1"/>
          </p:cNvGrpSpPr>
          <p:nvPr/>
        </p:nvGrpSpPr>
        <p:grpSpPr>
          <a:xfrm>
            <a:off x="1524000" y="908050"/>
            <a:ext cx="2195513" cy="1728788"/>
            <a:chOff x="0" y="0"/>
            <a:chExt cx="996" cy="712"/>
          </a:xfrm>
        </p:grpSpPr>
        <p:sp>
          <p:nvSpPr>
            <p:cNvPr id="21583" name="矩形 21582"/>
            <p:cNvSpPr>
              <a:spLocks noChangeAspect="1" noTextEdit="1"/>
            </p:cNvSpPr>
            <p:nvPr/>
          </p:nvSpPr>
          <p:spPr>
            <a:xfrm>
              <a:off x="0" y="0"/>
              <a:ext cx="996" cy="7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4" name="矩形 21583"/>
            <p:cNvSpPr/>
            <p:nvPr/>
          </p:nvSpPr>
          <p:spPr>
            <a:xfrm>
              <a:off x="274" y="431"/>
              <a:ext cx="77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î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85" name="矩形 21584"/>
            <p:cNvSpPr/>
            <p:nvPr/>
          </p:nvSpPr>
          <p:spPr>
            <a:xfrm>
              <a:off x="274" y="231"/>
              <a:ext cx="77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í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86" name="矩形 21585"/>
            <p:cNvSpPr/>
            <p:nvPr/>
          </p:nvSpPr>
          <p:spPr>
            <a:xfrm>
              <a:off x="274" y="31"/>
              <a:ext cx="77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ì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87" name="矩形 21586"/>
            <p:cNvSpPr/>
            <p:nvPr/>
          </p:nvSpPr>
          <p:spPr>
            <a:xfrm>
              <a:off x="557" y="384"/>
              <a:ext cx="85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&lt;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88" name="矩形 21587"/>
            <p:cNvSpPr/>
            <p:nvPr/>
          </p:nvSpPr>
          <p:spPr>
            <a:xfrm>
              <a:off x="560" y="41"/>
              <a:ext cx="85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&gt;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89" name="矩形 21588"/>
            <p:cNvSpPr/>
            <p:nvPr/>
          </p:nvSpPr>
          <p:spPr>
            <a:xfrm>
              <a:off x="892" y="409"/>
              <a:ext cx="39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.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0" name="矩形 21589"/>
            <p:cNvSpPr/>
            <p:nvPr/>
          </p:nvSpPr>
          <p:spPr>
            <a:xfrm>
              <a:off x="724" y="409"/>
              <a:ext cx="78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7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1" name="矩形 21590"/>
            <p:cNvSpPr/>
            <p:nvPr/>
          </p:nvSpPr>
          <p:spPr>
            <a:xfrm>
              <a:off x="908" y="66"/>
              <a:ext cx="39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2" name="矩形 21591"/>
            <p:cNvSpPr/>
            <p:nvPr/>
          </p:nvSpPr>
          <p:spPr>
            <a:xfrm>
              <a:off x="730" y="66"/>
              <a:ext cx="78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3" name="矩形 21592"/>
            <p:cNvSpPr/>
            <p:nvPr/>
          </p:nvSpPr>
          <p:spPr>
            <a:xfrm>
              <a:off x="205" y="219"/>
              <a:ext cx="52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4" name="矩形 21593"/>
            <p:cNvSpPr/>
            <p:nvPr/>
          </p:nvSpPr>
          <p:spPr>
            <a:xfrm>
              <a:off x="98" y="219"/>
              <a:ext cx="78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5" name="矩形 21594"/>
            <p:cNvSpPr/>
            <p:nvPr/>
          </p:nvSpPr>
          <p:spPr>
            <a:xfrm>
              <a:off x="26" y="219"/>
              <a:ext cx="52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6" name="矩形 21595"/>
            <p:cNvSpPr/>
            <p:nvPr/>
          </p:nvSpPr>
          <p:spPr>
            <a:xfrm>
              <a:off x="397" y="409"/>
              <a:ext cx="69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597" name="矩形 21596"/>
            <p:cNvSpPr/>
            <p:nvPr/>
          </p:nvSpPr>
          <p:spPr>
            <a:xfrm>
              <a:off x="397" y="66"/>
              <a:ext cx="69" cy="1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</p:grpSp>
      <p:grpSp>
        <p:nvGrpSpPr>
          <p:cNvPr id="21598" name="组合 21597"/>
          <p:cNvGrpSpPr>
            <a:grpSpLocks noChangeAspect="1"/>
          </p:cNvGrpSpPr>
          <p:nvPr/>
        </p:nvGrpSpPr>
        <p:grpSpPr>
          <a:xfrm>
            <a:off x="1524000" y="2852738"/>
            <a:ext cx="2051050" cy="1558925"/>
            <a:chOff x="0" y="0"/>
            <a:chExt cx="1210" cy="712"/>
          </a:xfrm>
        </p:grpSpPr>
        <p:sp>
          <p:nvSpPr>
            <p:cNvPr id="21599" name="矩形 21598"/>
            <p:cNvSpPr>
              <a:spLocks noChangeAspect="1" noTextEdit="1"/>
            </p:cNvSpPr>
            <p:nvPr/>
          </p:nvSpPr>
          <p:spPr>
            <a:xfrm>
              <a:off x="0" y="0"/>
              <a:ext cx="1210" cy="7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00" name="矩形 21599"/>
            <p:cNvSpPr/>
            <p:nvPr/>
          </p:nvSpPr>
          <p:spPr>
            <a:xfrm>
              <a:off x="371" y="375"/>
              <a:ext cx="100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ï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1" name="矩形 21600"/>
            <p:cNvSpPr/>
            <p:nvPr/>
          </p:nvSpPr>
          <p:spPr>
            <a:xfrm>
              <a:off x="371" y="437"/>
              <a:ext cx="100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î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2" name="矩形 21601"/>
            <p:cNvSpPr/>
            <p:nvPr/>
          </p:nvSpPr>
          <p:spPr>
            <a:xfrm>
              <a:off x="371" y="71"/>
              <a:ext cx="100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ï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3" name="矩形 21602"/>
            <p:cNvSpPr/>
            <p:nvPr/>
          </p:nvSpPr>
          <p:spPr>
            <a:xfrm>
              <a:off x="371" y="231"/>
              <a:ext cx="100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í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4" name="矩形 21603"/>
            <p:cNvSpPr/>
            <p:nvPr/>
          </p:nvSpPr>
          <p:spPr>
            <a:xfrm>
              <a:off x="371" y="25"/>
              <a:ext cx="100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ì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5" name="矩形 21604"/>
            <p:cNvSpPr/>
            <p:nvPr/>
          </p:nvSpPr>
          <p:spPr>
            <a:xfrm>
              <a:off x="827" y="356"/>
              <a:ext cx="11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6" name="矩形 21605"/>
            <p:cNvSpPr/>
            <p:nvPr/>
          </p:nvSpPr>
          <p:spPr>
            <a:xfrm>
              <a:off x="657" y="356"/>
              <a:ext cx="11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&gt;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7" name="矩形 21606"/>
            <p:cNvSpPr/>
            <p:nvPr/>
          </p:nvSpPr>
          <p:spPr>
            <a:xfrm>
              <a:off x="824" y="35"/>
              <a:ext cx="11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8" name="矩形 21607"/>
            <p:cNvSpPr/>
            <p:nvPr/>
          </p:nvSpPr>
          <p:spPr>
            <a:xfrm>
              <a:off x="654" y="35"/>
              <a:ext cx="119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&lt;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09" name="矩形 21608"/>
            <p:cNvSpPr/>
            <p:nvPr/>
          </p:nvSpPr>
          <p:spPr>
            <a:xfrm>
              <a:off x="1113" y="381"/>
              <a:ext cx="5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.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0" name="矩形 21609"/>
            <p:cNvSpPr/>
            <p:nvPr/>
          </p:nvSpPr>
          <p:spPr>
            <a:xfrm>
              <a:off x="948" y="381"/>
              <a:ext cx="10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1" name="矩形 21610"/>
            <p:cNvSpPr/>
            <p:nvPr/>
          </p:nvSpPr>
          <p:spPr>
            <a:xfrm>
              <a:off x="1122" y="60"/>
              <a:ext cx="5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2" name="矩形 21611"/>
            <p:cNvSpPr/>
            <p:nvPr/>
          </p:nvSpPr>
          <p:spPr>
            <a:xfrm>
              <a:off x="944" y="60"/>
              <a:ext cx="10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3" name="矩形 21612"/>
            <p:cNvSpPr/>
            <p:nvPr/>
          </p:nvSpPr>
          <p:spPr>
            <a:xfrm>
              <a:off x="301" y="219"/>
              <a:ext cx="67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4" name="矩形 21613"/>
            <p:cNvSpPr/>
            <p:nvPr/>
          </p:nvSpPr>
          <p:spPr>
            <a:xfrm>
              <a:off x="88" y="219"/>
              <a:ext cx="101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6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5" name="矩形 21614"/>
            <p:cNvSpPr/>
            <p:nvPr/>
          </p:nvSpPr>
          <p:spPr>
            <a:xfrm>
              <a:off x="26" y="219"/>
              <a:ext cx="67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6" name="矩形 21615"/>
            <p:cNvSpPr/>
            <p:nvPr/>
          </p:nvSpPr>
          <p:spPr>
            <a:xfrm>
              <a:off x="494" y="381"/>
              <a:ext cx="90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1617" name="矩形 21616"/>
            <p:cNvSpPr/>
            <p:nvPr/>
          </p:nvSpPr>
          <p:spPr>
            <a:xfrm>
              <a:off x="494" y="60"/>
              <a:ext cx="90" cy="1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</p:grpSp>
      <p:pic>
        <p:nvPicPr>
          <p:cNvPr id="21618" name="图片 21617" descr="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750" y="5661025"/>
            <a:ext cx="1619250" cy="1196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" fill="hold"/>
                                        <p:tgtEl>
                                          <p:spTgt spid="215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文本框 22529"/>
          <p:cNvSpPr txBox="1"/>
          <p:nvPr/>
        </p:nvSpPr>
        <p:spPr>
          <a:xfrm>
            <a:off x="1524000" y="115888"/>
            <a:ext cx="65881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4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例：求下列不等式组的解集</a:t>
            </a:r>
            <a:endParaRPr lang="zh-CN" altLang="en-US" sz="360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1" name="文本框 22530"/>
          <p:cNvSpPr txBox="1"/>
          <p:nvPr/>
        </p:nvSpPr>
        <p:spPr>
          <a:xfrm>
            <a:off x="4295775" y="1773238"/>
            <a:ext cx="71723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原不等式组无解 ；</a:t>
            </a:r>
            <a:endParaRPr lang="zh-CN" altLang="en-US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22532" name="标题 22531"/>
          <p:cNvSpPr>
            <a:spLocks noGrp="1"/>
          </p:cNvSpPr>
          <p:nvPr>
            <p:ph type="title"/>
          </p:nvPr>
        </p:nvSpPr>
        <p:spPr>
          <a:xfrm>
            <a:off x="2425700" y="609600"/>
            <a:ext cx="7556500" cy="1020763"/>
          </a:xfrm>
        </p:spPr>
        <p:txBody>
          <a:bodyPr anchor="ctr"/>
          <a:p>
            <a:pPr algn="l"/>
            <a:r>
              <a:rPr lang="en-US" altLang="zh-CN" sz="3600"/>
              <a:t>         </a:t>
            </a:r>
            <a:endParaRPr lang="en-US" altLang="zh-CN" sz="3600"/>
          </a:p>
        </p:txBody>
      </p:sp>
      <p:grpSp>
        <p:nvGrpSpPr>
          <p:cNvPr id="22533" name="组合 22532"/>
          <p:cNvGrpSpPr>
            <a:grpSpLocks noChangeAspect="1"/>
          </p:cNvGrpSpPr>
          <p:nvPr/>
        </p:nvGrpSpPr>
        <p:grpSpPr>
          <a:xfrm>
            <a:off x="2208213" y="4535488"/>
            <a:ext cx="2881312" cy="693737"/>
            <a:chOff x="0" y="0"/>
            <a:chExt cx="1815" cy="437"/>
          </a:xfrm>
        </p:grpSpPr>
        <p:pic>
          <p:nvPicPr>
            <p:cNvPr id="22534" name="图片 22533" descr="钥匙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"/>
              <a:ext cx="1815" cy="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535" name="矩形 22534" descr="20041213522068548"/>
            <p:cNvSpPr>
              <a:spLocks noChangeAspect="1"/>
            </p:cNvSpPr>
            <p:nvPr/>
          </p:nvSpPr>
          <p:spPr>
            <a:xfrm>
              <a:off x="61" y="0"/>
              <a:ext cx="1708" cy="3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lnSpcReduction="10000"/>
            </a:bodyPr>
            <a:p>
              <a:pPr algn="ctr"/>
              <a:r>
                <a:rPr lang="zh-CN" altLang="en-US" sz="3600" b="1">
                  <a:ln w="12700" cap="flat" cmpd="sng">
                    <a:solidFill>
                      <a:srgbClr val="FFFF99"/>
                    </a:solidFill>
                    <a:prstDash val="solid"/>
                    <a:headEnd type="none" w="med" len="med"/>
                    <a:tailEnd type="none" w="med" len="med"/>
                  </a:ln>
                  <a:blipFill rotWithShape="0">
                    <a:blip r:embed="rId2"/>
                    <a:stretch>
                      <a:fillRect/>
                    </a:stretch>
                  </a:blipFill>
                  <a:effectLst>
                    <a:outerShdw dist="45791" dir="2021404" algn="ctr" rotWithShape="0">
                      <a:srgbClr val="80808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解集规律是:</a:t>
              </a:r>
              <a:endParaRPr lang="zh-CN" altLang="en-US" sz="3600" b="1">
                <a:ln w="12700" cap="flat" cmpd="sng">
                  <a:solidFill>
                    <a:srgbClr val="FFFF99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2536" name="组合 22535"/>
          <p:cNvGrpSpPr/>
          <p:nvPr/>
        </p:nvGrpSpPr>
        <p:grpSpPr>
          <a:xfrm>
            <a:off x="3432175" y="1246188"/>
            <a:ext cx="7010400" cy="654050"/>
            <a:chOff x="0" y="0"/>
            <a:chExt cx="4416" cy="412"/>
          </a:xfrm>
        </p:grpSpPr>
        <p:sp>
          <p:nvSpPr>
            <p:cNvPr id="22537" name="文本框 22536"/>
            <p:cNvSpPr txBox="1"/>
            <p:nvPr/>
          </p:nvSpPr>
          <p:spPr>
            <a:xfrm>
              <a:off x="103" y="105"/>
              <a:ext cx="120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38" name="文本框 22537"/>
            <p:cNvSpPr txBox="1"/>
            <p:nvPr/>
          </p:nvSpPr>
          <p:spPr>
            <a:xfrm>
              <a:off x="3214" y="79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39" name="文本框 22538"/>
            <p:cNvSpPr txBox="1"/>
            <p:nvPr/>
          </p:nvSpPr>
          <p:spPr>
            <a:xfrm>
              <a:off x="2767" y="75"/>
              <a:ext cx="30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40" name="文本框 22539"/>
            <p:cNvSpPr txBox="1"/>
            <p:nvPr/>
          </p:nvSpPr>
          <p:spPr>
            <a:xfrm>
              <a:off x="2313" y="81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41" name="文本框 22540"/>
            <p:cNvSpPr txBox="1"/>
            <p:nvPr/>
          </p:nvSpPr>
          <p:spPr>
            <a:xfrm>
              <a:off x="1878" y="79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42" name="文本框 22541"/>
            <p:cNvSpPr txBox="1"/>
            <p:nvPr/>
          </p:nvSpPr>
          <p:spPr>
            <a:xfrm>
              <a:off x="953" y="75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43" name="文本框 22542"/>
            <p:cNvSpPr txBox="1"/>
            <p:nvPr/>
          </p:nvSpPr>
          <p:spPr>
            <a:xfrm>
              <a:off x="499" y="68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44" name="文本框 22543"/>
            <p:cNvSpPr txBox="1"/>
            <p:nvPr/>
          </p:nvSpPr>
          <p:spPr>
            <a:xfrm>
              <a:off x="1413" y="73"/>
              <a:ext cx="29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45" name="文本框 22544"/>
            <p:cNvSpPr txBox="1"/>
            <p:nvPr/>
          </p:nvSpPr>
          <p:spPr>
            <a:xfrm>
              <a:off x="3678" y="83"/>
              <a:ext cx="26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2546" name="文本框 22545"/>
            <p:cNvSpPr txBox="1"/>
            <p:nvPr/>
          </p:nvSpPr>
          <p:spPr>
            <a:xfrm>
              <a:off x="4128" y="83"/>
              <a:ext cx="271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9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grpSp>
          <p:nvGrpSpPr>
            <p:cNvPr id="22547" name="组合 22546"/>
            <p:cNvGrpSpPr/>
            <p:nvPr/>
          </p:nvGrpSpPr>
          <p:grpSpPr>
            <a:xfrm>
              <a:off x="0" y="0"/>
              <a:ext cx="4416" cy="68"/>
              <a:chOff x="0" y="0"/>
              <a:chExt cx="4416" cy="68"/>
            </a:xfrm>
          </p:grpSpPr>
          <p:sp>
            <p:nvSpPr>
              <p:cNvPr id="22548" name="直接连接符 22547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22549" name="直接连接符 22548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0" name="直接连接符 22549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1" name="直接连接符 22550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2" name="直接连接符 22551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3" name="直接连接符 22552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4" name="直接连接符 22553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5" name="直接连接符 22554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6" name="直接连接符 22555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7" name="直接连接符 22556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58" name="直接连接符 22557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2559" name="组合 22558"/>
          <p:cNvGrpSpPr/>
          <p:nvPr/>
        </p:nvGrpSpPr>
        <p:grpSpPr>
          <a:xfrm>
            <a:off x="3559175" y="3152775"/>
            <a:ext cx="7145338" cy="617538"/>
            <a:chOff x="0" y="0"/>
            <a:chExt cx="4501" cy="389"/>
          </a:xfrm>
        </p:grpSpPr>
        <p:sp>
          <p:nvSpPr>
            <p:cNvPr id="22560" name="文本框 22559"/>
            <p:cNvSpPr txBox="1"/>
            <p:nvPr/>
          </p:nvSpPr>
          <p:spPr>
            <a:xfrm>
              <a:off x="0" y="82"/>
              <a:ext cx="396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-8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1" name="文本框 22560"/>
            <p:cNvSpPr txBox="1"/>
            <p:nvPr/>
          </p:nvSpPr>
          <p:spPr>
            <a:xfrm>
              <a:off x="3111" y="56"/>
              <a:ext cx="49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2" name="文本框 22561"/>
            <p:cNvSpPr txBox="1"/>
            <p:nvPr/>
          </p:nvSpPr>
          <p:spPr>
            <a:xfrm>
              <a:off x="2664" y="52"/>
              <a:ext cx="477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-2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3" name="文本框 22562"/>
            <p:cNvSpPr txBox="1"/>
            <p:nvPr/>
          </p:nvSpPr>
          <p:spPr>
            <a:xfrm>
              <a:off x="2210" y="58"/>
              <a:ext cx="54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-3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4" name="文本框 22563"/>
            <p:cNvSpPr txBox="1"/>
            <p:nvPr/>
          </p:nvSpPr>
          <p:spPr>
            <a:xfrm>
              <a:off x="1775" y="56"/>
              <a:ext cx="43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-4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5" name="文本框 22564"/>
            <p:cNvSpPr txBox="1"/>
            <p:nvPr/>
          </p:nvSpPr>
          <p:spPr>
            <a:xfrm>
              <a:off x="850" y="52"/>
              <a:ext cx="46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-6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6" name="文本框 22565"/>
            <p:cNvSpPr txBox="1"/>
            <p:nvPr/>
          </p:nvSpPr>
          <p:spPr>
            <a:xfrm>
              <a:off x="396" y="45"/>
              <a:ext cx="45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-7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7" name="文本框 22566"/>
            <p:cNvSpPr txBox="1"/>
            <p:nvPr/>
          </p:nvSpPr>
          <p:spPr>
            <a:xfrm>
              <a:off x="1310" y="50"/>
              <a:ext cx="46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-5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8" name="文本框 22567"/>
            <p:cNvSpPr txBox="1"/>
            <p:nvPr/>
          </p:nvSpPr>
          <p:spPr>
            <a:xfrm>
              <a:off x="3575" y="60"/>
              <a:ext cx="45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569" name="文本框 22568"/>
            <p:cNvSpPr txBox="1"/>
            <p:nvPr/>
          </p:nvSpPr>
          <p:spPr>
            <a:xfrm>
              <a:off x="4025" y="60"/>
              <a:ext cx="47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800">
                  <a:solidFill>
                    <a:srgbClr val="003399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800">
                <a:solidFill>
                  <a:srgbClr val="0033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2570" name="组合 22569"/>
            <p:cNvGrpSpPr/>
            <p:nvPr/>
          </p:nvGrpSpPr>
          <p:grpSpPr>
            <a:xfrm>
              <a:off x="55" y="0"/>
              <a:ext cx="4416" cy="68"/>
              <a:chOff x="0" y="0"/>
              <a:chExt cx="4416" cy="68"/>
            </a:xfrm>
          </p:grpSpPr>
          <p:sp>
            <p:nvSpPr>
              <p:cNvPr id="22571" name="直接连接符 22570"/>
              <p:cNvSpPr/>
              <p:nvPr/>
            </p:nvSpPr>
            <p:spPr>
              <a:xfrm>
                <a:off x="0" y="64"/>
                <a:ext cx="4416" cy="0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arrow" w="med" len="med"/>
              </a:ln>
            </p:spPr>
          </p:sp>
          <p:sp>
            <p:nvSpPr>
              <p:cNvPr id="22572" name="直接连接符 22571"/>
              <p:cNvSpPr/>
              <p:nvPr/>
            </p:nvSpPr>
            <p:spPr>
              <a:xfrm>
                <a:off x="590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73" name="直接连接符 22572"/>
              <p:cNvSpPr/>
              <p:nvPr/>
            </p:nvSpPr>
            <p:spPr>
              <a:xfrm>
                <a:off x="104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74" name="直接连接符 22573"/>
              <p:cNvSpPr/>
              <p:nvPr/>
            </p:nvSpPr>
            <p:spPr>
              <a:xfrm>
                <a:off x="1497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75" name="直接连接符 22574"/>
              <p:cNvSpPr/>
              <p:nvPr/>
            </p:nvSpPr>
            <p:spPr>
              <a:xfrm>
                <a:off x="195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76" name="直接连接符 22575"/>
              <p:cNvSpPr/>
              <p:nvPr/>
            </p:nvSpPr>
            <p:spPr>
              <a:xfrm>
                <a:off x="2404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77" name="直接连接符 22576"/>
              <p:cNvSpPr/>
              <p:nvPr/>
            </p:nvSpPr>
            <p:spPr>
              <a:xfrm>
                <a:off x="2858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78" name="直接连接符 22577"/>
              <p:cNvSpPr/>
              <p:nvPr/>
            </p:nvSpPr>
            <p:spPr>
              <a:xfrm>
                <a:off x="3311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79" name="直接连接符 22578"/>
              <p:cNvSpPr/>
              <p:nvPr/>
            </p:nvSpPr>
            <p:spPr>
              <a:xfrm>
                <a:off x="3765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80" name="直接连接符 22579"/>
              <p:cNvSpPr/>
              <p:nvPr/>
            </p:nvSpPr>
            <p:spPr>
              <a:xfrm>
                <a:off x="136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2581" name="直接连接符 22580"/>
              <p:cNvSpPr/>
              <p:nvPr/>
            </p:nvSpPr>
            <p:spPr>
              <a:xfrm>
                <a:off x="4219" y="0"/>
                <a:ext cx="0" cy="68"/>
              </a:xfrm>
              <a:prstGeom prst="line">
                <a:avLst/>
              </a:prstGeom>
              <a:ln w="3810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2582" name="组合 22581"/>
          <p:cNvGrpSpPr/>
          <p:nvPr/>
        </p:nvGrpSpPr>
        <p:grpSpPr>
          <a:xfrm>
            <a:off x="3394075" y="1052513"/>
            <a:ext cx="2486025" cy="336550"/>
            <a:chOff x="0" y="0"/>
            <a:chExt cx="1566" cy="212"/>
          </a:xfrm>
        </p:grpSpPr>
        <p:grpSp>
          <p:nvGrpSpPr>
            <p:cNvPr id="22583" name="组合 22582"/>
            <p:cNvGrpSpPr/>
            <p:nvPr/>
          </p:nvGrpSpPr>
          <p:grpSpPr>
            <a:xfrm>
              <a:off x="1498" y="0"/>
              <a:ext cx="68" cy="212"/>
              <a:chOff x="0" y="0"/>
              <a:chExt cx="68" cy="212"/>
            </a:xfrm>
          </p:grpSpPr>
          <p:sp>
            <p:nvSpPr>
              <p:cNvPr id="22584" name="椭圆 22583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2585" name="直接连接符 22584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2586" name="直接连接符 22585"/>
            <p:cNvSpPr/>
            <p:nvPr/>
          </p:nvSpPr>
          <p:spPr>
            <a:xfrm>
              <a:off x="0" y="0"/>
              <a:ext cx="1521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2587" name="组合 22586"/>
          <p:cNvGrpSpPr/>
          <p:nvPr/>
        </p:nvGrpSpPr>
        <p:grpSpPr>
          <a:xfrm>
            <a:off x="8651875" y="1052513"/>
            <a:ext cx="1692275" cy="336550"/>
            <a:chOff x="0" y="0"/>
            <a:chExt cx="1066" cy="212"/>
          </a:xfrm>
        </p:grpSpPr>
        <p:grpSp>
          <p:nvGrpSpPr>
            <p:cNvPr id="22588" name="组合 22587"/>
            <p:cNvGrpSpPr/>
            <p:nvPr/>
          </p:nvGrpSpPr>
          <p:grpSpPr>
            <a:xfrm>
              <a:off x="0" y="0"/>
              <a:ext cx="68" cy="212"/>
              <a:chOff x="0" y="0"/>
              <a:chExt cx="68" cy="212"/>
            </a:xfrm>
          </p:grpSpPr>
          <p:sp>
            <p:nvSpPr>
              <p:cNvPr id="22589" name="椭圆 22588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2590" name="直接连接符 22589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2591" name="直接连接符 22590"/>
            <p:cNvSpPr/>
            <p:nvPr/>
          </p:nvSpPr>
          <p:spPr>
            <a:xfrm>
              <a:off x="0" y="0"/>
              <a:ext cx="1066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2592" name="组合 22591"/>
          <p:cNvGrpSpPr/>
          <p:nvPr/>
        </p:nvGrpSpPr>
        <p:grpSpPr>
          <a:xfrm>
            <a:off x="8132763" y="2911475"/>
            <a:ext cx="1692275" cy="336550"/>
            <a:chOff x="0" y="0"/>
            <a:chExt cx="1066" cy="212"/>
          </a:xfrm>
        </p:grpSpPr>
        <p:grpSp>
          <p:nvGrpSpPr>
            <p:cNvPr id="22593" name="组合 22592"/>
            <p:cNvGrpSpPr/>
            <p:nvPr/>
          </p:nvGrpSpPr>
          <p:grpSpPr>
            <a:xfrm>
              <a:off x="0" y="0"/>
              <a:ext cx="68" cy="212"/>
              <a:chOff x="0" y="0"/>
              <a:chExt cx="68" cy="212"/>
            </a:xfrm>
          </p:grpSpPr>
          <p:sp>
            <p:nvSpPr>
              <p:cNvPr id="22594" name="椭圆 22593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2595" name="直接连接符 22594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2596" name="直接连接符 22595"/>
            <p:cNvSpPr/>
            <p:nvPr/>
          </p:nvSpPr>
          <p:spPr>
            <a:xfrm>
              <a:off x="0" y="0"/>
              <a:ext cx="1066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2597" name="组合 22596"/>
          <p:cNvGrpSpPr/>
          <p:nvPr/>
        </p:nvGrpSpPr>
        <p:grpSpPr>
          <a:xfrm>
            <a:off x="3594100" y="2911475"/>
            <a:ext cx="2486025" cy="336550"/>
            <a:chOff x="0" y="0"/>
            <a:chExt cx="1566" cy="212"/>
          </a:xfrm>
        </p:grpSpPr>
        <p:grpSp>
          <p:nvGrpSpPr>
            <p:cNvPr id="22598" name="组合 22597"/>
            <p:cNvGrpSpPr/>
            <p:nvPr/>
          </p:nvGrpSpPr>
          <p:grpSpPr>
            <a:xfrm>
              <a:off x="1498" y="0"/>
              <a:ext cx="68" cy="212"/>
              <a:chOff x="0" y="0"/>
              <a:chExt cx="68" cy="212"/>
            </a:xfrm>
          </p:grpSpPr>
          <p:sp>
            <p:nvSpPr>
              <p:cNvPr id="22599" name="椭圆 22598"/>
              <p:cNvSpPr>
                <a:spLocks noChangeAspect="1"/>
              </p:cNvSpPr>
              <p:nvPr/>
            </p:nvSpPr>
            <p:spPr>
              <a:xfrm>
                <a:off x="0" y="144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2600" name="直接连接符 22599"/>
              <p:cNvSpPr/>
              <p:nvPr/>
            </p:nvSpPr>
            <p:spPr>
              <a:xfrm>
                <a:off x="22" y="0"/>
                <a:ext cx="0" cy="166"/>
              </a:xfrm>
              <a:prstGeom prst="line">
                <a:avLst/>
              </a:prstGeom>
              <a:ln w="3810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2601" name="直接连接符 22600"/>
            <p:cNvSpPr/>
            <p:nvPr/>
          </p:nvSpPr>
          <p:spPr>
            <a:xfrm>
              <a:off x="0" y="0"/>
              <a:ext cx="1521" cy="0"/>
            </a:xfrm>
            <a:prstGeom prst="line">
              <a:avLst/>
            </a:prstGeom>
            <a:ln w="38100" cap="flat" cmpd="sng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2602" name="文本框 22601"/>
          <p:cNvSpPr txBox="1"/>
          <p:nvPr/>
        </p:nvSpPr>
        <p:spPr>
          <a:xfrm>
            <a:off x="4224338" y="3644900"/>
            <a:ext cx="71723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: </a:t>
            </a:r>
            <a:r>
              <a:rPr lang="zh-CN" altLang="en-US" sz="3600">
                <a:solidFill>
                  <a:srgbClr val="0066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</a:rPr>
              <a:t>原不等式组无解 ；</a:t>
            </a:r>
            <a:endParaRPr lang="zh-CN" altLang="en-US" sz="3600">
              <a:solidFill>
                <a:srgbClr val="006666"/>
              </a:solidFill>
              <a:effectLst>
                <a:outerShdw blurRad="38100" dist="38100" dir="2700000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22603" name="文本框 22602"/>
          <p:cNvSpPr txBox="1"/>
          <p:nvPr/>
        </p:nvSpPr>
        <p:spPr>
          <a:xfrm>
            <a:off x="3432175" y="5373688"/>
            <a:ext cx="51308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隶书" pitchFamily="1" charset="-122"/>
              </a:rPr>
              <a:t>大大、小小无处找</a:t>
            </a:r>
            <a:endParaRPr lang="en-US" altLang="zh-CN" sz="4800" b="0">
              <a:solidFill>
                <a:srgbClr val="FF0000"/>
              </a:solidFill>
              <a:latin typeface="Times New Roman" panose="02020603050405020304" pitchFamily="18" charset="0"/>
              <a:ea typeface="隶书" pitchFamily="1" charset="-122"/>
            </a:endParaRPr>
          </a:p>
        </p:txBody>
      </p:sp>
      <p:grpSp>
        <p:nvGrpSpPr>
          <p:cNvPr id="22604" name="组合 22603"/>
          <p:cNvGrpSpPr/>
          <p:nvPr/>
        </p:nvGrpSpPr>
        <p:grpSpPr>
          <a:xfrm>
            <a:off x="1487488" y="765175"/>
            <a:ext cx="2159000" cy="1728788"/>
            <a:chOff x="0" y="0"/>
            <a:chExt cx="1360" cy="1089"/>
          </a:xfrm>
        </p:grpSpPr>
        <p:sp>
          <p:nvSpPr>
            <p:cNvPr id="22605" name="矩形 22604"/>
            <p:cNvSpPr>
              <a:spLocks noChangeAspect="1" noTextEdit="1"/>
            </p:cNvSpPr>
            <p:nvPr/>
          </p:nvSpPr>
          <p:spPr>
            <a:xfrm>
              <a:off x="0" y="0"/>
              <a:ext cx="1360" cy="108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6" name="矩形 22605"/>
            <p:cNvSpPr/>
            <p:nvPr/>
          </p:nvSpPr>
          <p:spPr>
            <a:xfrm>
              <a:off x="465" y="544"/>
              <a:ext cx="107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î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07" name="矩形 22606"/>
            <p:cNvSpPr/>
            <p:nvPr/>
          </p:nvSpPr>
          <p:spPr>
            <a:xfrm>
              <a:off x="465" y="353"/>
              <a:ext cx="107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í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08" name="矩形 22607"/>
            <p:cNvSpPr/>
            <p:nvPr/>
          </p:nvSpPr>
          <p:spPr>
            <a:xfrm>
              <a:off x="465" y="149"/>
              <a:ext cx="107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ì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09" name="矩形 22608"/>
            <p:cNvSpPr/>
            <p:nvPr/>
          </p:nvSpPr>
          <p:spPr>
            <a:xfrm>
              <a:off x="824" y="587"/>
              <a:ext cx="118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&gt;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0" name="矩形 22609"/>
            <p:cNvSpPr/>
            <p:nvPr/>
          </p:nvSpPr>
          <p:spPr>
            <a:xfrm>
              <a:off x="820" y="63"/>
              <a:ext cx="118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&lt;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1" name="矩形 22610"/>
            <p:cNvSpPr/>
            <p:nvPr/>
          </p:nvSpPr>
          <p:spPr>
            <a:xfrm>
              <a:off x="1243" y="626"/>
              <a:ext cx="54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.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2" name="矩形 22611"/>
            <p:cNvSpPr/>
            <p:nvPr/>
          </p:nvSpPr>
          <p:spPr>
            <a:xfrm>
              <a:off x="1033" y="626"/>
              <a:ext cx="108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7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3" name="矩形 22612"/>
            <p:cNvSpPr/>
            <p:nvPr/>
          </p:nvSpPr>
          <p:spPr>
            <a:xfrm>
              <a:off x="1256" y="101"/>
              <a:ext cx="54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4" name="矩形 22613"/>
            <p:cNvSpPr/>
            <p:nvPr/>
          </p:nvSpPr>
          <p:spPr>
            <a:xfrm>
              <a:off x="1033" y="101"/>
              <a:ext cx="108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5" name="矩形 22614"/>
            <p:cNvSpPr/>
            <p:nvPr/>
          </p:nvSpPr>
          <p:spPr>
            <a:xfrm>
              <a:off x="377" y="335"/>
              <a:ext cx="72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6" name="矩形 22615"/>
            <p:cNvSpPr/>
            <p:nvPr/>
          </p:nvSpPr>
          <p:spPr>
            <a:xfrm>
              <a:off x="110" y="335"/>
              <a:ext cx="108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7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7" name="矩形 22616"/>
            <p:cNvSpPr/>
            <p:nvPr/>
          </p:nvSpPr>
          <p:spPr>
            <a:xfrm>
              <a:off x="33" y="335"/>
              <a:ext cx="72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8" name="矩形 22617"/>
            <p:cNvSpPr/>
            <p:nvPr/>
          </p:nvSpPr>
          <p:spPr>
            <a:xfrm>
              <a:off x="619" y="626"/>
              <a:ext cx="96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19" name="矩形 22618"/>
            <p:cNvSpPr/>
            <p:nvPr/>
          </p:nvSpPr>
          <p:spPr>
            <a:xfrm>
              <a:off x="619" y="101"/>
              <a:ext cx="96" cy="2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</p:grpSp>
      <p:grpSp>
        <p:nvGrpSpPr>
          <p:cNvPr id="22620" name="组合 22619"/>
          <p:cNvGrpSpPr>
            <a:grpSpLocks noChangeAspect="1"/>
          </p:cNvGrpSpPr>
          <p:nvPr/>
        </p:nvGrpSpPr>
        <p:grpSpPr>
          <a:xfrm>
            <a:off x="1487488" y="2708275"/>
            <a:ext cx="2305050" cy="1512888"/>
            <a:chOff x="0" y="0"/>
            <a:chExt cx="1210" cy="712"/>
          </a:xfrm>
        </p:grpSpPr>
        <p:sp>
          <p:nvSpPr>
            <p:cNvPr id="22621" name="矩形 22620"/>
            <p:cNvSpPr>
              <a:spLocks noChangeAspect="1" noTextEdit="1"/>
            </p:cNvSpPr>
            <p:nvPr/>
          </p:nvSpPr>
          <p:spPr>
            <a:xfrm>
              <a:off x="0" y="0"/>
              <a:ext cx="1210" cy="7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22" name="矩形 22621"/>
            <p:cNvSpPr/>
            <p:nvPr/>
          </p:nvSpPr>
          <p:spPr>
            <a:xfrm>
              <a:off x="371" y="375"/>
              <a:ext cx="8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ï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23" name="矩形 22622"/>
            <p:cNvSpPr/>
            <p:nvPr/>
          </p:nvSpPr>
          <p:spPr>
            <a:xfrm>
              <a:off x="371" y="437"/>
              <a:ext cx="8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î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24" name="矩形 22623"/>
            <p:cNvSpPr/>
            <p:nvPr/>
          </p:nvSpPr>
          <p:spPr>
            <a:xfrm>
              <a:off x="371" y="71"/>
              <a:ext cx="8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ï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25" name="矩形 22624"/>
            <p:cNvSpPr/>
            <p:nvPr/>
          </p:nvSpPr>
          <p:spPr>
            <a:xfrm>
              <a:off x="371" y="231"/>
              <a:ext cx="8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í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26" name="矩形 22625"/>
            <p:cNvSpPr/>
            <p:nvPr/>
          </p:nvSpPr>
          <p:spPr>
            <a:xfrm>
              <a:off x="371" y="25"/>
              <a:ext cx="8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ì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27" name="矩形 22626"/>
            <p:cNvSpPr/>
            <p:nvPr/>
          </p:nvSpPr>
          <p:spPr>
            <a:xfrm>
              <a:off x="824" y="356"/>
              <a:ext cx="9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28" name="矩形 22627"/>
            <p:cNvSpPr/>
            <p:nvPr/>
          </p:nvSpPr>
          <p:spPr>
            <a:xfrm>
              <a:off x="654" y="356"/>
              <a:ext cx="9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&lt;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29" name="矩形 22628"/>
            <p:cNvSpPr/>
            <p:nvPr/>
          </p:nvSpPr>
          <p:spPr>
            <a:xfrm>
              <a:off x="827" y="35"/>
              <a:ext cx="9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0" name="矩形 22629"/>
            <p:cNvSpPr/>
            <p:nvPr/>
          </p:nvSpPr>
          <p:spPr>
            <a:xfrm>
              <a:off x="657" y="35"/>
              <a:ext cx="99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Symbol" panose="05050102010706020507" pitchFamily="18" charset="2"/>
                </a:rPr>
                <a:t>&gt;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1" name="矩形 22630"/>
            <p:cNvSpPr/>
            <p:nvPr/>
          </p:nvSpPr>
          <p:spPr>
            <a:xfrm>
              <a:off x="1109" y="381"/>
              <a:ext cx="45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.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2" name="矩形 22631"/>
            <p:cNvSpPr/>
            <p:nvPr/>
          </p:nvSpPr>
          <p:spPr>
            <a:xfrm>
              <a:off x="944" y="381"/>
              <a:ext cx="90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3" name="矩形 22632"/>
            <p:cNvSpPr/>
            <p:nvPr/>
          </p:nvSpPr>
          <p:spPr>
            <a:xfrm>
              <a:off x="1125" y="60"/>
              <a:ext cx="45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4" name="矩形 22633"/>
            <p:cNvSpPr/>
            <p:nvPr/>
          </p:nvSpPr>
          <p:spPr>
            <a:xfrm>
              <a:off x="948" y="60"/>
              <a:ext cx="90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5" name="矩形 22634"/>
            <p:cNvSpPr/>
            <p:nvPr/>
          </p:nvSpPr>
          <p:spPr>
            <a:xfrm>
              <a:off x="301" y="219"/>
              <a:ext cx="60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6" name="矩形 22635"/>
            <p:cNvSpPr/>
            <p:nvPr/>
          </p:nvSpPr>
          <p:spPr>
            <a:xfrm>
              <a:off x="88" y="219"/>
              <a:ext cx="90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8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7" name="矩形 22636"/>
            <p:cNvSpPr/>
            <p:nvPr/>
          </p:nvSpPr>
          <p:spPr>
            <a:xfrm>
              <a:off x="26" y="219"/>
              <a:ext cx="60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8" name="矩形 22637"/>
            <p:cNvSpPr/>
            <p:nvPr/>
          </p:nvSpPr>
          <p:spPr>
            <a:xfrm>
              <a:off x="494" y="381"/>
              <a:ext cx="80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  <p:sp>
          <p:nvSpPr>
            <p:cNvPr id="22639" name="矩形 22638"/>
            <p:cNvSpPr/>
            <p:nvPr/>
          </p:nvSpPr>
          <p:spPr>
            <a:xfrm>
              <a:off x="494" y="60"/>
              <a:ext cx="80" cy="1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r>
                <a:rPr lang="en-US" altLang="zh-CN" sz="27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b="0">
                <a:latin typeface="Arial" panose="020B0604020202020204" pitchFamily="34" charset="0"/>
              </a:endParaRPr>
            </a:p>
          </p:txBody>
        </p:sp>
      </p:grpSp>
      <p:pic>
        <p:nvPicPr>
          <p:cNvPr id="22640" name="图片 22639" descr="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750" y="5516563"/>
            <a:ext cx="1619250" cy="1341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2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2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602" grpId="0"/>
      <p:bldP spid="2260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4" name="组合 23553"/>
          <p:cNvGrpSpPr/>
          <p:nvPr/>
        </p:nvGrpSpPr>
        <p:grpSpPr>
          <a:xfrm>
            <a:off x="1847850" y="4076700"/>
            <a:ext cx="8458200" cy="2447925"/>
            <a:chOff x="0" y="0"/>
            <a:chExt cx="5328" cy="1542"/>
          </a:xfrm>
        </p:grpSpPr>
        <p:sp>
          <p:nvSpPr>
            <p:cNvPr id="23555" name="矩形 23554"/>
            <p:cNvSpPr/>
            <p:nvPr/>
          </p:nvSpPr>
          <p:spPr>
            <a:xfrm>
              <a:off x="27" y="23"/>
              <a:ext cx="690" cy="7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356" tIns="45678" rIns="91356" bIns="45678" anchor="t">
              <a:spAutoFit/>
            </a:bodyPr>
            <a:p>
              <a:pPr algn="ctr">
                <a:buClrTx/>
              </a:pPr>
              <a:r>
                <a:rPr lang="zh-CN" altLang="en-US" sz="3600">
                  <a:effectLst>
                    <a:outerShdw blurRad="38100" dist="38100" dir="2700000">
                      <a:srgbClr val="C0C0C0"/>
                    </a:outerShdw>
                  </a:effectLst>
                  <a:latin typeface="楷体_GB2312" pitchFamily="1" charset="-122"/>
                  <a:ea typeface="楷体_GB2312" pitchFamily="1" charset="-122"/>
                </a:rPr>
                <a:t>不等</a:t>
              </a:r>
              <a:endParaRPr lang="zh-CN" altLang="en-US" sz="36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endParaRPr>
            </a:p>
            <a:p>
              <a:pPr algn="ctr">
                <a:buClrTx/>
              </a:pPr>
              <a:r>
                <a:rPr lang="zh-CN" altLang="en-US" sz="3600">
                  <a:effectLst>
                    <a:outerShdw blurRad="38100" dist="38100" dir="2700000">
                      <a:srgbClr val="C0C0C0"/>
                    </a:outerShdw>
                  </a:effectLst>
                  <a:latin typeface="楷体_GB2312" pitchFamily="1" charset="-122"/>
                  <a:ea typeface="楷体_GB2312" pitchFamily="1" charset="-122"/>
                </a:rPr>
                <a:t>式组</a:t>
              </a:r>
              <a:endParaRPr lang="zh-CN" altLang="en-US" sz="36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endParaRPr>
            </a:p>
          </p:txBody>
        </p:sp>
        <p:sp>
          <p:nvSpPr>
            <p:cNvPr id="23556" name="矩形 23555"/>
            <p:cNvSpPr/>
            <p:nvPr/>
          </p:nvSpPr>
          <p:spPr>
            <a:xfrm>
              <a:off x="19" y="897"/>
              <a:ext cx="754" cy="44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356" tIns="45678" rIns="91356" bIns="45678" anchor="t">
              <a:spAutoFit/>
            </a:bodyPr>
            <a:p>
              <a:pPr algn="ctr">
                <a:buClrTx/>
              </a:pPr>
              <a:r>
                <a:rPr lang="zh-CN" altLang="en-US" sz="4000">
                  <a:effectLst>
                    <a:outerShdw blurRad="38100" dist="38100" dir="2700000">
                      <a:srgbClr val="C0C0C0"/>
                    </a:outerShdw>
                  </a:effectLst>
                  <a:latin typeface="楷体_GB2312" pitchFamily="1" charset="-122"/>
                  <a:ea typeface="楷体_GB2312" pitchFamily="1" charset="-122"/>
                </a:rPr>
                <a:t>解集</a:t>
              </a:r>
              <a:endParaRPr lang="zh-CN" altLang="en-US" sz="40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endParaRPr>
            </a:p>
          </p:txBody>
        </p:sp>
        <p:sp>
          <p:nvSpPr>
            <p:cNvPr id="23557" name="直接连接符 23556"/>
            <p:cNvSpPr/>
            <p:nvPr/>
          </p:nvSpPr>
          <p:spPr>
            <a:xfrm>
              <a:off x="0" y="17"/>
              <a:ext cx="5328" cy="0"/>
            </a:xfrm>
            <a:prstGeom prst="line">
              <a:avLst/>
            </a:prstGeom>
            <a:ln w="12700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58" name="直接连接符 23557"/>
            <p:cNvSpPr/>
            <p:nvPr/>
          </p:nvSpPr>
          <p:spPr>
            <a:xfrm>
              <a:off x="0" y="764"/>
              <a:ext cx="5328" cy="0"/>
            </a:xfrm>
            <a:prstGeom prst="line">
              <a:avLst/>
            </a:prstGeom>
            <a:ln w="12700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59" name="直接连接符 23558"/>
            <p:cNvSpPr/>
            <p:nvPr/>
          </p:nvSpPr>
          <p:spPr>
            <a:xfrm>
              <a:off x="0" y="1511"/>
              <a:ext cx="5328" cy="0"/>
            </a:xfrm>
            <a:prstGeom prst="line">
              <a:avLst/>
            </a:prstGeom>
            <a:ln w="12700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23560" name="组合 23559"/>
            <p:cNvGrpSpPr/>
            <p:nvPr/>
          </p:nvGrpSpPr>
          <p:grpSpPr>
            <a:xfrm>
              <a:off x="3" y="17"/>
              <a:ext cx="5316" cy="1525"/>
              <a:chOff x="0" y="0"/>
              <a:chExt cx="5316" cy="1992"/>
            </a:xfrm>
          </p:grpSpPr>
          <p:sp>
            <p:nvSpPr>
              <p:cNvPr id="23561" name="直接连接符 23560"/>
              <p:cNvSpPr/>
              <p:nvPr/>
            </p:nvSpPr>
            <p:spPr>
              <a:xfrm>
                <a:off x="0" y="0"/>
                <a:ext cx="0" cy="1992"/>
              </a:xfrm>
              <a:prstGeom prst="line">
                <a:avLst/>
              </a:prstGeom>
              <a:ln w="12700" cap="sq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23562" name="组合 23561"/>
              <p:cNvGrpSpPr/>
              <p:nvPr/>
            </p:nvGrpSpPr>
            <p:grpSpPr>
              <a:xfrm>
                <a:off x="744" y="0"/>
                <a:ext cx="4572" cy="1992"/>
                <a:chOff x="0" y="0"/>
                <a:chExt cx="4572" cy="1992"/>
              </a:xfrm>
            </p:grpSpPr>
            <p:sp>
              <p:nvSpPr>
                <p:cNvPr id="23563" name="直接连接符 23562"/>
                <p:cNvSpPr/>
                <p:nvPr/>
              </p:nvSpPr>
              <p:spPr>
                <a:xfrm>
                  <a:off x="1143" y="0"/>
                  <a:ext cx="0" cy="1992"/>
                </a:xfrm>
                <a:prstGeom prst="line">
                  <a:avLst/>
                </a:prstGeom>
                <a:ln w="12700" cap="sq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23564" name="直接连接符 23563"/>
                <p:cNvSpPr/>
                <p:nvPr/>
              </p:nvSpPr>
              <p:spPr>
                <a:xfrm>
                  <a:off x="3429" y="0"/>
                  <a:ext cx="0" cy="1992"/>
                </a:xfrm>
                <a:prstGeom prst="line">
                  <a:avLst/>
                </a:prstGeom>
                <a:ln w="12700" cap="sq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23565" name="直接连接符 23564"/>
                <p:cNvSpPr/>
                <p:nvPr/>
              </p:nvSpPr>
              <p:spPr>
                <a:xfrm>
                  <a:off x="4572" y="0"/>
                  <a:ext cx="0" cy="1992"/>
                </a:xfrm>
                <a:prstGeom prst="line">
                  <a:avLst/>
                </a:prstGeom>
                <a:ln w="12700" cap="sq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23566" name="直接连接符 23565"/>
                <p:cNvSpPr/>
                <p:nvPr/>
              </p:nvSpPr>
              <p:spPr>
                <a:xfrm>
                  <a:off x="0" y="0"/>
                  <a:ext cx="0" cy="1992"/>
                </a:xfrm>
                <a:prstGeom prst="line">
                  <a:avLst/>
                </a:prstGeom>
                <a:ln w="12700" cap="sq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23567" name="直接连接符 23566"/>
                <p:cNvSpPr/>
                <p:nvPr/>
              </p:nvSpPr>
              <p:spPr>
                <a:xfrm>
                  <a:off x="2286" y="0"/>
                  <a:ext cx="0" cy="1992"/>
                </a:xfrm>
                <a:prstGeom prst="line">
                  <a:avLst/>
                </a:prstGeom>
                <a:ln w="12700" cap="sq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23568" name="组合 23567"/>
            <p:cNvGrpSpPr/>
            <p:nvPr/>
          </p:nvGrpSpPr>
          <p:grpSpPr>
            <a:xfrm>
              <a:off x="888" y="0"/>
              <a:ext cx="716" cy="754"/>
              <a:chOff x="3" y="0"/>
              <a:chExt cx="716" cy="754"/>
            </a:xfrm>
          </p:grpSpPr>
          <p:sp>
            <p:nvSpPr>
              <p:cNvPr id="23569" name="文本框 23568"/>
              <p:cNvSpPr txBox="1"/>
              <p:nvPr/>
            </p:nvSpPr>
            <p:spPr>
              <a:xfrm>
                <a:off x="154" y="0"/>
                <a:ext cx="565" cy="7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x&gt;a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x&gt;b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70" name="文本框 23569"/>
              <p:cNvSpPr txBox="1"/>
              <p:nvPr/>
            </p:nvSpPr>
            <p:spPr>
              <a:xfrm>
                <a:off x="3" y="138"/>
                <a:ext cx="265" cy="44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4000" b="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{</a:t>
                </a:r>
                <a:endParaRPr lang="en-US" altLang="zh-CN" sz="4000" b="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3571" name="组合 23570"/>
            <p:cNvGrpSpPr/>
            <p:nvPr/>
          </p:nvGrpSpPr>
          <p:grpSpPr>
            <a:xfrm>
              <a:off x="2038" y="0"/>
              <a:ext cx="723" cy="754"/>
              <a:chOff x="3" y="0"/>
              <a:chExt cx="723" cy="754"/>
            </a:xfrm>
          </p:grpSpPr>
          <p:sp>
            <p:nvSpPr>
              <p:cNvPr id="23572" name="文本框 23571"/>
              <p:cNvSpPr txBox="1"/>
              <p:nvPr/>
            </p:nvSpPr>
            <p:spPr>
              <a:xfrm>
                <a:off x="161" y="0"/>
                <a:ext cx="565" cy="7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x&lt;a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x&lt;b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73" name="文本框 23572"/>
              <p:cNvSpPr txBox="1"/>
              <p:nvPr/>
            </p:nvSpPr>
            <p:spPr>
              <a:xfrm>
                <a:off x="3" y="154"/>
                <a:ext cx="265" cy="44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4000" b="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{</a:t>
                </a:r>
                <a:endParaRPr lang="en-US" altLang="zh-CN" sz="4000" b="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3574" name="组合 23573"/>
            <p:cNvGrpSpPr/>
            <p:nvPr/>
          </p:nvGrpSpPr>
          <p:grpSpPr>
            <a:xfrm>
              <a:off x="3144" y="24"/>
              <a:ext cx="716" cy="754"/>
              <a:chOff x="3" y="0"/>
              <a:chExt cx="716" cy="754"/>
            </a:xfrm>
          </p:grpSpPr>
          <p:sp>
            <p:nvSpPr>
              <p:cNvPr id="23575" name="文本框 23574"/>
              <p:cNvSpPr txBox="1"/>
              <p:nvPr/>
            </p:nvSpPr>
            <p:spPr>
              <a:xfrm>
                <a:off x="154" y="0"/>
                <a:ext cx="565" cy="7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x&lt;a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x&gt;b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76" name="文本框 23575"/>
              <p:cNvSpPr txBox="1"/>
              <p:nvPr/>
            </p:nvSpPr>
            <p:spPr>
              <a:xfrm>
                <a:off x="3" y="150"/>
                <a:ext cx="265" cy="44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4000" b="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{</a:t>
                </a:r>
                <a:endParaRPr lang="en-US" altLang="zh-CN" sz="4000" b="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3577" name="组合 23576"/>
            <p:cNvGrpSpPr/>
            <p:nvPr/>
          </p:nvGrpSpPr>
          <p:grpSpPr>
            <a:xfrm>
              <a:off x="4320" y="0"/>
              <a:ext cx="716" cy="754"/>
              <a:chOff x="3" y="0"/>
              <a:chExt cx="716" cy="754"/>
            </a:xfrm>
          </p:grpSpPr>
          <p:sp>
            <p:nvSpPr>
              <p:cNvPr id="23578" name="文本框 23577"/>
              <p:cNvSpPr txBox="1"/>
              <p:nvPr/>
            </p:nvSpPr>
            <p:spPr>
              <a:xfrm>
                <a:off x="154" y="0"/>
                <a:ext cx="565" cy="7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x&gt;a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  <a:p>
                <a:pPr algn="ctr">
                  <a:buClrTx/>
                </a:pPr>
                <a:r>
                  <a:rPr lang="en-US" altLang="zh-CN" sz="360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x&lt;b</a:t>
                </a:r>
                <a:endParaRPr lang="en-US" altLang="zh-CN" sz="3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79" name="文本框 23578"/>
              <p:cNvSpPr txBox="1"/>
              <p:nvPr/>
            </p:nvSpPr>
            <p:spPr>
              <a:xfrm>
                <a:off x="3" y="142"/>
                <a:ext cx="265" cy="44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356" tIns="45678" rIns="91356" bIns="45678" anchor="t">
                <a:spAutoFit/>
              </a:bodyPr>
              <a:p>
                <a:pPr algn="ctr">
                  <a:buClrTx/>
                </a:pPr>
                <a:r>
                  <a:rPr lang="en-US" altLang="zh-CN" sz="4000" b="0">
                    <a:effectLst>
                      <a:outerShdw blurRad="38100" dist="38100" dir="2700000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{</a:t>
                </a:r>
                <a:endParaRPr lang="en-US" altLang="zh-CN" sz="4000" b="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3580" name="矩形 23579"/>
          <p:cNvSpPr/>
          <p:nvPr/>
        </p:nvSpPr>
        <p:spPr>
          <a:xfrm>
            <a:off x="1725613" y="3318193"/>
            <a:ext cx="3483610" cy="70548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 anchor="t">
            <a:spAutoFit/>
          </a:bodyPr>
          <a:p>
            <a:pPr algn="ctr">
              <a:buClrTx/>
            </a:pPr>
            <a:r>
              <a:rPr lang="zh-CN" altLang="en-US" sz="40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rPr>
              <a:t>填表</a:t>
            </a:r>
            <a:r>
              <a:rPr lang="en-US" altLang="zh-CN" sz="40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rPr>
              <a:t>(</a:t>
            </a:r>
            <a:r>
              <a:rPr lang="zh-CN" altLang="en-US" sz="40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rPr>
              <a:t>已知</a:t>
            </a:r>
            <a:r>
              <a:rPr lang="en-US" altLang="zh-CN" sz="40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rPr>
              <a:t>a&gt;b)</a:t>
            </a:r>
            <a:endParaRPr lang="en-US" altLang="zh-CN" sz="4000">
              <a:effectLst>
                <a:outerShdw blurRad="38100" dist="38100" dir="2700000">
                  <a:srgbClr val="C0C0C0"/>
                </a:outerShdw>
              </a:effectLst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3581" name="标题 23580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en-US" altLang="zh-CN"/>
              <a:t>	</a:t>
            </a:r>
            <a:endParaRPr lang="en-US" altLang="zh-CN"/>
          </a:p>
        </p:txBody>
      </p:sp>
      <p:sp>
        <p:nvSpPr>
          <p:cNvPr id="23582" name="文本框 23581"/>
          <p:cNvSpPr txBox="1"/>
          <p:nvPr/>
        </p:nvSpPr>
        <p:spPr>
          <a:xfrm>
            <a:off x="1524000" y="0"/>
            <a:ext cx="1146810" cy="67437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rgbClr val="FFFF66"/>
              </a:gs>
            </a:gsLst>
            <a:path path="rect">
              <a:fillToRect r="100000" b="100000"/>
            </a:path>
            <a:tileRect/>
          </a:gradFill>
          <a:ln w="63500" cap="flat" cmpd="thinThick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1" tIns="45716" rIns="91431" bIns="45716" anchor="t">
            <a:spAutoFit/>
          </a:bodyPr>
          <a:p>
            <a:pPr eaLnBrk="0" hangingPunct="0">
              <a:buClrTx/>
            </a:pPr>
            <a:r>
              <a:rPr lang="zh-CN" altLang="en-US" sz="3800" b="0" u="sng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归纳</a:t>
            </a:r>
            <a:endParaRPr lang="zh-CN" altLang="en-US" sz="3800" b="0" u="sng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3583" name="文本框 23582"/>
          <p:cNvSpPr txBox="1"/>
          <p:nvPr/>
        </p:nvSpPr>
        <p:spPr>
          <a:xfrm>
            <a:off x="3359150" y="5516563"/>
            <a:ext cx="94869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Tx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&gt;a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584" name="文本框 23583"/>
          <p:cNvSpPr txBox="1"/>
          <p:nvPr/>
        </p:nvSpPr>
        <p:spPr>
          <a:xfrm>
            <a:off x="5232400" y="5516563"/>
            <a:ext cx="977265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Tx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&lt;b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585" name="文本框 23584"/>
          <p:cNvSpPr txBox="1"/>
          <p:nvPr/>
        </p:nvSpPr>
        <p:spPr>
          <a:xfrm>
            <a:off x="6672263" y="5589588"/>
            <a:ext cx="1489075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Tx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x&lt;a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6" name="文本框 23585"/>
          <p:cNvSpPr txBox="1"/>
          <p:nvPr/>
        </p:nvSpPr>
        <p:spPr>
          <a:xfrm>
            <a:off x="8759825" y="5589588"/>
            <a:ext cx="1368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zh-CN" altLang="en-US" sz="4000">
                <a:solidFill>
                  <a:srgbClr val="FF0000"/>
                </a:solidFill>
                <a:latin typeface="Times New Roman" panose="02020603050405020304" pitchFamily="18" charset="0"/>
              </a:rPr>
              <a:t>无解</a:t>
            </a:r>
            <a:endParaRPr lang="zh-CN" altLang="en-US" sz="40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587" name="文本框 23586"/>
          <p:cNvSpPr txBox="1"/>
          <p:nvPr/>
        </p:nvSpPr>
        <p:spPr>
          <a:xfrm>
            <a:off x="662940" y="765175"/>
            <a:ext cx="1085659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4000">
                <a:latin typeface="Times New Roman" panose="02020603050405020304" pitchFamily="18" charset="0"/>
              </a:rPr>
              <a:t>求一元一次不等式组解集的规律</a:t>
            </a:r>
            <a:r>
              <a:rPr lang="en-US" altLang="zh-CN" sz="4000">
                <a:latin typeface="Times New Roman" panose="02020603050405020304" pitchFamily="18" charset="0"/>
              </a:rPr>
              <a:t>:  </a:t>
            </a:r>
            <a:endParaRPr lang="en-US" altLang="zh-CN" sz="400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ClrTx/>
            </a:pP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楷体_GB2312" pitchFamily="1" charset="-122"/>
              </a:rPr>
              <a:t>同大取大，同小取小；大小小大中间找，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  <a:buClrTx/>
            </a:pP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楷体_GB2312" pitchFamily="1" charset="-122"/>
              </a:rPr>
              <a:t>大大小小无处找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1" charset="-122"/>
              </a:rPr>
              <a:t>。</a:t>
            </a:r>
            <a:endParaRPr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87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87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8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8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87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87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0" grpId="0"/>
      <p:bldP spid="23583" grpId="0"/>
      <p:bldP spid="23584" grpId="0"/>
      <p:bldP spid="23585" grpId="0"/>
      <p:bldP spid="235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24577"/>
          <p:cNvSpPr txBox="1"/>
          <p:nvPr/>
        </p:nvSpPr>
        <p:spPr>
          <a:xfrm>
            <a:off x="1524000" y="1700213"/>
            <a:ext cx="106441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000">
                <a:latin typeface="Times New Roman" panose="02020603050405020304" pitchFamily="18" charset="0"/>
              </a:rPr>
              <a:t>(1)</a:t>
            </a:r>
            <a:r>
              <a:rPr lang="zh-CN" altLang="en-US" sz="4000">
                <a:latin typeface="Times New Roman" panose="02020603050405020304" pitchFamily="18" charset="0"/>
              </a:rPr>
              <a:t>不等式组                 的解集为</a:t>
            </a:r>
            <a:r>
              <a:rPr lang="zh-CN" altLang="en-US" sz="4000" u="sng">
                <a:latin typeface="Times New Roman" panose="02020603050405020304" pitchFamily="18" charset="0"/>
              </a:rPr>
              <a:t>               </a:t>
            </a:r>
            <a:r>
              <a:rPr lang="zh-CN" altLang="en-US" sz="4000">
                <a:latin typeface="Times New Roman" panose="02020603050405020304" pitchFamily="18" charset="0"/>
              </a:rPr>
              <a:t>。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graphicFrame>
        <p:nvGraphicFramePr>
          <p:cNvPr id="24579" name="对象 24578"/>
          <p:cNvGraphicFramePr>
            <a:graphicFrameLocks noChangeAspect="1"/>
          </p:cNvGraphicFramePr>
          <p:nvPr/>
        </p:nvGraphicFramePr>
        <p:xfrm>
          <a:off x="4295775" y="1482725"/>
          <a:ext cx="2232025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1" imgW="520700" imgH="457200" progId="">
                  <p:embed/>
                </p:oleObj>
              </mc:Choice>
              <mc:Fallback>
                <p:oleObj name="" r:id="rId1" imgW="520700" imgH="457200" progId="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95775" y="1482725"/>
                        <a:ext cx="2232025" cy="1225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对象 24579"/>
          <p:cNvGraphicFramePr>
            <a:graphicFrameLocks noChangeAspect="1"/>
          </p:cNvGraphicFramePr>
          <p:nvPr/>
        </p:nvGraphicFramePr>
        <p:xfrm>
          <a:off x="8401050" y="1628775"/>
          <a:ext cx="223202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3" imgW="735330" imgH="177800" progId="">
                  <p:embed/>
                </p:oleObj>
              </mc:Choice>
              <mc:Fallback>
                <p:oleObj name="" r:id="rId3" imgW="735330" imgH="177800" progId="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01050" y="1628775"/>
                        <a:ext cx="2232025" cy="642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文本框 24580"/>
          <p:cNvSpPr txBox="1"/>
          <p:nvPr/>
        </p:nvSpPr>
        <p:spPr>
          <a:xfrm>
            <a:off x="1524000" y="2997200"/>
            <a:ext cx="100091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000">
                <a:latin typeface="Times New Roman" panose="02020603050405020304" pitchFamily="18" charset="0"/>
              </a:rPr>
              <a:t>(2)</a:t>
            </a:r>
            <a:r>
              <a:rPr lang="zh-CN" altLang="en-US" sz="4000">
                <a:latin typeface="Times New Roman" panose="02020603050405020304" pitchFamily="18" charset="0"/>
              </a:rPr>
              <a:t>不等式组                  的解集为</a:t>
            </a:r>
            <a:r>
              <a:rPr lang="zh-CN" altLang="en-US" sz="2400" u="sng">
                <a:latin typeface="Times New Roman" panose="02020603050405020304" pitchFamily="18" charset="0"/>
              </a:rPr>
              <a:t>                          </a:t>
            </a:r>
            <a:r>
              <a:rPr lang="zh-CN" altLang="en-US" sz="2400">
                <a:latin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4582" name="对象 24581"/>
          <p:cNvGraphicFramePr>
            <a:graphicFrameLocks noChangeAspect="1"/>
          </p:cNvGraphicFramePr>
          <p:nvPr/>
        </p:nvGraphicFramePr>
        <p:xfrm>
          <a:off x="4367213" y="2852738"/>
          <a:ext cx="2305050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5" imgW="520700" imgH="457200" progId="">
                  <p:embed/>
                </p:oleObj>
              </mc:Choice>
              <mc:Fallback>
                <p:oleObj name="" r:id="rId5" imgW="520700" imgH="457200" progId="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67213" y="2852738"/>
                        <a:ext cx="2305050" cy="1223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对象 24582"/>
          <p:cNvGraphicFramePr>
            <a:graphicFrameLocks noChangeAspect="1"/>
          </p:cNvGraphicFramePr>
          <p:nvPr/>
        </p:nvGraphicFramePr>
        <p:xfrm>
          <a:off x="8688388" y="2852738"/>
          <a:ext cx="180022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7" imgW="431165" imgH="177800" progId="">
                  <p:embed/>
                </p:oleObj>
              </mc:Choice>
              <mc:Fallback>
                <p:oleObj name="" r:id="rId7" imgW="431165" imgH="177800" progId="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688388" y="2852738"/>
                        <a:ext cx="1800225" cy="787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对象 24583"/>
          <p:cNvGraphicFramePr>
            <a:graphicFrameLocks noChangeAspect="1"/>
          </p:cNvGraphicFramePr>
          <p:nvPr/>
        </p:nvGraphicFramePr>
        <p:xfrm>
          <a:off x="8759825" y="4365625"/>
          <a:ext cx="1271588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9" imgW="418465" imgH="177800" progId="">
                  <p:embed/>
                </p:oleObj>
              </mc:Choice>
              <mc:Fallback>
                <p:oleObj name="" r:id="rId9" imgW="418465" imgH="177800" progId="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759825" y="4365625"/>
                        <a:ext cx="1271588" cy="785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对象 24584"/>
          <p:cNvGraphicFramePr>
            <a:graphicFrameLocks noChangeAspect="1"/>
          </p:cNvGraphicFramePr>
          <p:nvPr/>
        </p:nvGraphicFramePr>
        <p:xfrm>
          <a:off x="4295775" y="4221163"/>
          <a:ext cx="23050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1" imgW="508000" imgH="457200" progId="">
                  <p:embed/>
                </p:oleObj>
              </mc:Choice>
              <mc:Fallback>
                <p:oleObj name="" r:id="rId11" imgW="508000" imgH="457200" progId="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95775" y="4221163"/>
                        <a:ext cx="2305050" cy="1079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6" name="文本框 24585"/>
          <p:cNvSpPr txBox="1"/>
          <p:nvPr/>
        </p:nvSpPr>
        <p:spPr>
          <a:xfrm>
            <a:off x="1524000" y="4365625"/>
            <a:ext cx="1018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000">
                <a:latin typeface="Times New Roman" panose="02020603050405020304" pitchFamily="18" charset="0"/>
              </a:rPr>
              <a:t>(3)</a:t>
            </a:r>
            <a:r>
              <a:rPr lang="zh-CN" altLang="en-US" sz="4000">
                <a:latin typeface="Times New Roman" panose="02020603050405020304" pitchFamily="18" charset="0"/>
              </a:rPr>
              <a:t>不等式组                  的解集为</a:t>
            </a:r>
            <a:r>
              <a:rPr lang="zh-CN" altLang="en-US" sz="4000" u="sng">
                <a:latin typeface="Times New Roman" panose="02020603050405020304" pitchFamily="18" charset="0"/>
              </a:rPr>
              <a:t>              </a:t>
            </a:r>
            <a:r>
              <a:rPr lang="zh-CN" altLang="en-US" sz="4000">
                <a:latin typeface="Times New Roman" panose="02020603050405020304" pitchFamily="18" charset="0"/>
              </a:rPr>
              <a:t>。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graphicFrame>
        <p:nvGraphicFramePr>
          <p:cNvPr id="24587" name="对象 24586"/>
          <p:cNvGraphicFramePr>
            <a:graphicFrameLocks noChangeAspect="1"/>
          </p:cNvGraphicFramePr>
          <p:nvPr/>
        </p:nvGraphicFramePr>
        <p:xfrm>
          <a:off x="4438650" y="5589588"/>
          <a:ext cx="2233613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3" imgW="508000" imgH="457200" progId="">
                  <p:embed/>
                </p:oleObj>
              </mc:Choice>
              <mc:Fallback>
                <p:oleObj name="" r:id="rId13" imgW="508000" imgH="457200" progId="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438650" y="5589588"/>
                        <a:ext cx="2233613" cy="1223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文本框 24587"/>
          <p:cNvSpPr txBox="1"/>
          <p:nvPr/>
        </p:nvSpPr>
        <p:spPr>
          <a:xfrm>
            <a:off x="1524000" y="5876925"/>
            <a:ext cx="97567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000">
                <a:latin typeface="Times New Roman" panose="02020603050405020304" pitchFamily="18" charset="0"/>
              </a:rPr>
              <a:t>(4)</a:t>
            </a:r>
            <a:r>
              <a:rPr lang="zh-CN" altLang="en-US" sz="4000">
                <a:latin typeface="Times New Roman" panose="02020603050405020304" pitchFamily="18" charset="0"/>
              </a:rPr>
              <a:t>不等式组                  的解集为</a:t>
            </a:r>
            <a:r>
              <a:rPr lang="zh-CN" altLang="en-US" sz="4000" u="sng">
                <a:latin typeface="Times New Roman" panose="02020603050405020304" pitchFamily="18" charset="0"/>
              </a:rPr>
              <a:t>               </a:t>
            </a:r>
            <a:r>
              <a:rPr lang="zh-CN" altLang="en-US" sz="4000">
                <a:latin typeface="Times New Roman" panose="02020603050405020304" pitchFamily="18" charset="0"/>
              </a:rPr>
              <a:t>。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24589" name="文本框 24588"/>
          <p:cNvSpPr txBox="1"/>
          <p:nvPr/>
        </p:nvSpPr>
        <p:spPr>
          <a:xfrm>
            <a:off x="8580438" y="5949950"/>
            <a:ext cx="20875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Arial" panose="020B0604020202020204" pitchFamily="34" charset="0"/>
              </a:rPr>
              <a:t>无解</a:t>
            </a:r>
            <a:endParaRPr lang="zh-CN" altLang="en-US" sz="3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4590" name="矩形 24589"/>
          <p:cNvSpPr/>
          <p:nvPr/>
        </p:nvSpPr>
        <p:spPr>
          <a:xfrm>
            <a:off x="4079875" y="404813"/>
            <a:ext cx="547211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说出下列不等式组的解集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4591" name="组合 24590"/>
          <p:cNvGrpSpPr/>
          <p:nvPr/>
        </p:nvGrpSpPr>
        <p:grpSpPr>
          <a:xfrm rot="-338073">
            <a:off x="1524218" y="3164"/>
            <a:ext cx="2051050" cy="1307771"/>
            <a:chOff x="0" y="0"/>
            <a:chExt cx="1131" cy="590"/>
          </a:xfrm>
        </p:grpSpPr>
        <p:sp>
          <p:nvSpPr>
            <p:cNvPr id="24592" name="文本框 24591"/>
            <p:cNvSpPr txBox="1"/>
            <p:nvPr/>
          </p:nvSpPr>
          <p:spPr>
            <a:xfrm>
              <a:off x="0" y="382"/>
              <a:ext cx="1131" cy="2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sz="2400" i="1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隶书" pitchFamily="1" charset="-122"/>
                  <a:ea typeface="隶书" pitchFamily="1" charset="-122"/>
                </a:rPr>
                <a:t>   </a:t>
              </a:r>
              <a:r>
                <a:rPr lang="zh-CN" altLang="en-US" sz="2400" i="1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隶书" pitchFamily="1" charset="-122"/>
                  <a:ea typeface="隶书" pitchFamily="1" charset="-122"/>
                </a:rPr>
                <a:t>我能行</a:t>
              </a:r>
              <a:endParaRPr lang="zh-CN" altLang="en-US" sz="2400" i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endParaRPr>
            </a:p>
          </p:txBody>
        </p:sp>
        <p:pic>
          <p:nvPicPr>
            <p:cNvPr id="24593" name="图片 24592" descr="FC_04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40" y="0"/>
              <a:ext cx="480" cy="48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7650" name="对象 27649"/>
          <p:cNvGraphicFramePr>
            <a:graphicFrameLocks noChangeAspect="1"/>
          </p:cNvGraphicFramePr>
          <p:nvPr/>
        </p:nvGraphicFramePr>
        <p:xfrm>
          <a:off x="1034098" y="-13970"/>
          <a:ext cx="9636125" cy="2363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882900" imgH="660400" progId="">
                  <p:embed/>
                </p:oleObj>
              </mc:Choice>
              <mc:Fallback>
                <p:oleObj name="" r:id="rId1" imgW="2882900" imgH="6604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34098" y="-13970"/>
                        <a:ext cx="9636125" cy="23634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651" name="组合 27650"/>
          <p:cNvGrpSpPr/>
          <p:nvPr/>
        </p:nvGrpSpPr>
        <p:grpSpPr>
          <a:xfrm>
            <a:off x="7391400" y="88900"/>
            <a:ext cx="1428750" cy="1906588"/>
            <a:chOff x="0" y="0"/>
            <a:chExt cx="900" cy="1201"/>
          </a:xfrm>
        </p:grpSpPr>
        <p:sp>
          <p:nvSpPr>
            <p:cNvPr id="27652" name="矩形 27651"/>
            <p:cNvSpPr/>
            <p:nvPr/>
          </p:nvSpPr>
          <p:spPr>
            <a:xfrm>
              <a:off x="401" y="678"/>
              <a:ext cx="499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4800">
                  <a:solidFill>
                    <a:srgbClr val="0066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ahoma" panose="020B0604030504040204" pitchFamily="34" charset="0"/>
                </a:rPr>
                <a:t>②</a:t>
              </a:r>
              <a:endParaRPr lang="en-US" altLang="zh-CN" sz="4800">
                <a:solidFill>
                  <a:srgbClr val="0066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endParaRPr>
            </a:p>
          </p:txBody>
        </p:sp>
        <p:sp>
          <p:nvSpPr>
            <p:cNvPr id="27653" name="矩形 27652"/>
            <p:cNvSpPr/>
            <p:nvPr/>
          </p:nvSpPr>
          <p:spPr>
            <a:xfrm>
              <a:off x="0" y="0"/>
              <a:ext cx="499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4800">
                  <a:solidFill>
                    <a:srgbClr val="0066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ahoma" panose="020B0604030504040204" pitchFamily="34" charset="0"/>
                </a:rPr>
                <a:t>①</a:t>
              </a:r>
              <a:endParaRPr lang="en-US" altLang="zh-CN" sz="4800">
                <a:solidFill>
                  <a:srgbClr val="0066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  <p:sp>
        <p:nvSpPr>
          <p:cNvPr id="27654" name="矩形 27653"/>
          <p:cNvSpPr/>
          <p:nvPr/>
        </p:nvSpPr>
        <p:spPr>
          <a:xfrm>
            <a:off x="1524000" y="2346325"/>
            <a:ext cx="89646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解：解不等式</a:t>
            </a:r>
            <a:r>
              <a:rPr lang="en-US" altLang="zh-CN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①</a:t>
            </a:r>
            <a:r>
              <a:rPr lang="zh-CN" altLang="en-US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得：</a:t>
            </a:r>
            <a:r>
              <a:rPr lang="en-US" altLang="zh-CN" sz="4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x&lt;5</a:t>
            </a:r>
            <a:endParaRPr lang="en-US" altLang="zh-CN" sz="48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27655" name="矩形 27654"/>
          <p:cNvSpPr/>
          <p:nvPr/>
        </p:nvSpPr>
        <p:spPr>
          <a:xfrm>
            <a:off x="2178050" y="3300413"/>
            <a:ext cx="84899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解不等式</a:t>
            </a:r>
            <a:r>
              <a:rPr lang="en-US" altLang="zh-CN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②</a:t>
            </a:r>
            <a:r>
              <a:rPr lang="zh-CN" altLang="en-US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得：</a:t>
            </a:r>
            <a:r>
              <a:rPr lang="en-US" altLang="zh-CN" sz="4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x≥1.4</a:t>
            </a:r>
            <a:endParaRPr lang="en-US" altLang="zh-CN" sz="48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27656" name="矩形 27655"/>
          <p:cNvSpPr/>
          <p:nvPr/>
        </p:nvSpPr>
        <p:spPr>
          <a:xfrm>
            <a:off x="1452563" y="4311650"/>
            <a:ext cx="864997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∴</a:t>
            </a:r>
            <a:r>
              <a:rPr lang="zh-CN" altLang="en-US" sz="4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原不等式组的解集为</a:t>
            </a:r>
            <a:r>
              <a:rPr lang="en-US" altLang="zh-CN" sz="4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1.4≤x&lt;5</a:t>
            </a:r>
            <a:endParaRPr lang="en-US" altLang="zh-CN" sz="48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27657" name="矩形 27656"/>
          <p:cNvSpPr/>
          <p:nvPr/>
        </p:nvSpPr>
        <p:spPr>
          <a:xfrm>
            <a:off x="1524000" y="5148263"/>
            <a:ext cx="8642350" cy="675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3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∵</a:t>
            </a:r>
            <a:r>
              <a:rPr lang="zh-CN" altLang="en-US" sz="38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满足</a:t>
            </a:r>
            <a:r>
              <a:rPr lang="en-US" altLang="zh-CN" sz="3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1.4≤x&lt;5</a:t>
            </a:r>
            <a:r>
              <a:rPr lang="zh-CN" altLang="en-US" sz="3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的正整数解为：</a:t>
            </a:r>
            <a:r>
              <a:rPr lang="en-US" altLang="zh-CN" sz="3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2</a:t>
            </a:r>
            <a:r>
              <a:rPr lang="zh-CN" altLang="en-US" sz="3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、</a:t>
            </a:r>
            <a:r>
              <a:rPr lang="en-US" altLang="zh-CN" sz="3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3</a:t>
            </a:r>
            <a:r>
              <a:rPr lang="zh-CN" altLang="en-US" sz="3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、</a:t>
            </a:r>
            <a:r>
              <a:rPr lang="en-US" altLang="zh-CN" sz="38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4</a:t>
            </a:r>
            <a:endParaRPr lang="en-US" altLang="zh-CN" sz="38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27658" name="矩形 27657"/>
          <p:cNvSpPr/>
          <p:nvPr/>
        </p:nvSpPr>
        <p:spPr>
          <a:xfrm>
            <a:off x="1558925" y="5876925"/>
            <a:ext cx="892048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40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∴</a:t>
            </a:r>
            <a:r>
              <a:rPr lang="zh-CN" altLang="en-US" sz="44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原不等式组的正整数解：</a:t>
            </a:r>
            <a:r>
              <a:rPr lang="en-US" altLang="zh-CN" sz="44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2</a:t>
            </a:r>
            <a:r>
              <a:rPr lang="zh-CN" altLang="en-US" sz="44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、</a:t>
            </a:r>
            <a:r>
              <a:rPr lang="en-US" altLang="zh-CN" sz="44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3</a:t>
            </a:r>
            <a:r>
              <a:rPr lang="zh-CN" altLang="en-US" sz="44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、</a:t>
            </a:r>
            <a:r>
              <a:rPr lang="en-US" altLang="zh-CN" sz="44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4</a:t>
            </a:r>
            <a:endParaRPr lang="en-US" altLang="zh-CN" sz="44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5" grpId="0"/>
      <p:bldP spid="27656" grpId="0"/>
      <p:bldP spid="27657" grpId="0"/>
      <p:bldP spid="276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文本框 30721"/>
          <p:cNvSpPr txBox="1"/>
          <p:nvPr/>
        </p:nvSpPr>
        <p:spPr>
          <a:xfrm>
            <a:off x="984250" y="981075"/>
            <a:ext cx="988758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400">
                <a:latin typeface="Times New Roman" panose="02020603050405020304" pitchFamily="18" charset="0"/>
              </a:rPr>
              <a:t>      </a:t>
            </a:r>
            <a:r>
              <a:rPr lang="en-US" altLang="zh-CN" sz="4000">
                <a:latin typeface="Times New Roman" panose="02020603050405020304" pitchFamily="18" charset="0"/>
              </a:rPr>
              <a:t>1. </a:t>
            </a:r>
            <a:r>
              <a:rPr lang="zh-CN" altLang="en-US" sz="4000">
                <a:latin typeface="Times New Roman" panose="02020603050405020304" pitchFamily="18" charset="0"/>
              </a:rPr>
              <a:t>由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几个含有同一未知数的</a:t>
            </a:r>
            <a:r>
              <a:rPr lang="zh-CN" altLang="en-US" sz="4000">
                <a:latin typeface="Times New Roman" panose="02020603050405020304" pitchFamily="18" charset="0"/>
              </a:rPr>
              <a:t>一元一次不等式组所组成的不等式组叫做一元一次不等式组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30723" name="矩形 30722"/>
          <p:cNvSpPr/>
          <p:nvPr/>
        </p:nvSpPr>
        <p:spPr>
          <a:xfrm>
            <a:off x="551180" y="204788"/>
            <a:ext cx="1368425" cy="10810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小结：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24" name="文本框 30723"/>
          <p:cNvSpPr txBox="1"/>
          <p:nvPr/>
        </p:nvSpPr>
        <p:spPr>
          <a:xfrm>
            <a:off x="984250" y="3978275"/>
            <a:ext cx="1050099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4000">
                <a:solidFill>
                  <a:schemeClr val="tx2"/>
                </a:solidFill>
                <a:latin typeface="Tahoma" panose="020B0604030504040204" pitchFamily="34" charset="0"/>
              </a:rPr>
              <a:t>（</a:t>
            </a:r>
            <a:r>
              <a:rPr lang="en-US" altLang="zh-CN" sz="4000">
                <a:solidFill>
                  <a:schemeClr val="tx2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4000">
                <a:solidFill>
                  <a:schemeClr val="tx2"/>
                </a:solidFill>
                <a:latin typeface="Tahoma" panose="020B0604030504040204" pitchFamily="34" charset="0"/>
              </a:rPr>
              <a:t>）不等式组中各不等式所含未知数必须相同且代表同一个量。</a:t>
            </a:r>
            <a:endParaRPr lang="zh-CN" altLang="en-US" sz="400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>
              <a:spcBef>
                <a:spcPct val="50000"/>
              </a:spcBef>
              <a:buClrTx/>
            </a:pPr>
            <a:r>
              <a:rPr lang="zh-CN" altLang="en-US" sz="4000">
                <a:solidFill>
                  <a:schemeClr val="tx2"/>
                </a:solidFill>
                <a:latin typeface="Tahoma" panose="020B0604030504040204" pitchFamily="34" charset="0"/>
              </a:rPr>
              <a:t>（</a:t>
            </a:r>
            <a:r>
              <a:rPr lang="en-US" altLang="zh-CN" sz="4000">
                <a:solidFill>
                  <a:schemeClr val="tx2"/>
                </a:solidFill>
                <a:latin typeface="Tahoma" panose="020B0604030504040204" pitchFamily="34" charset="0"/>
              </a:rPr>
              <a:t>2</a:t>
            </a:r>
            <a:r>
              <a:rPr lang="zh-CN" altLang="en-US" sz="4000">
                <a:solidFill>
                  <a:schemeClr val="tx2"/>
                </a:solidFill>
                <a:latin typeface="Tahoma" panose="020B0604030504040204" pitchFamily="34" charset="0"/>
              </a:rPr>
              <a:t>）“几个”可以是两个、三个、四个</a:t>
            </a:r>
            <a:r>
              <a:rPr lang="en-US" altLang="zh-CN" sz="4000">
                <a:solidFill>
                  <a:schemeClr val="tx2"/>
                </a:solidFill>
                <a:latin typeface="Tahoma" panose="020B0604030504040204" pitchFamily="34" charset="0"/>
              </a:rPr>
              <a:t>……</a:t>
            </a:r>
            <a:endParaRPr lang="en-US" altLang="zh-CN" sz="4000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  <p:sp>
        <p:nvSpPr>
          <p:cNvPr id="30725" name="矩形 30724"/>
          <p:cNvSpPr/>
          <p:nvPr/>
        </p:nvSpPr>
        <p:spPr>
          <a:xfrm>
            <a:off x="984250" y="3006090"/>
            <a:ext cx="935038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0000"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00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行楷" charset="0"/>
                <a:ea typeface="华文行楷" charset="0"/>
              </a:rPr>
              <a:t>注：</a:t>
            </a:r>
            <a:endParaRPr lang="zh-CN" altLang="en-US" sz="3600" b="1">
              <a:ln w="1270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行楷" charset="0"/>
              <a:ea typeface="华文行楷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文本框 31745"/>
          <p:cNvSpPr txBox="1"/>
          <p:nvPr/>
        </p:nvSpPr>
        <p:spPr>
          <a:xfrm>
            <a:off x="1439863" y="2405380"/>
            <a:ext cx="80454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000">
                <a:latin typeface="Times New Roman" panose="02020603050405020304" pitchFamily="18" charset="0"/>
              </a:rPr>
              <a:t>3. </a:t>
            </a:r>
            <a:r>
              <a:rPr lang="zh-CN" altLang="en-US" sz="4000">
                <a:latin typeface="Times New Roman" panose="02020603050405020304" pitchFamily="18" charset="0"/>
              </a:rPr>
              <a:t>解简单一元一次不等式组的方法：</a:t>
            </a:r>
            <a:endParaRPr lang="zh-CN" altLang="en-US" sz="4000">
              <a:solidFill>
                <a:srgbClr val="66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文本框 31746"/>
          <p:cNvSpPr txBox="1"/>
          <p:nvPr/>
        </p:nvSpPr>
        <p:spPr>
          <a:xfrm>
            <a:off x="1864995" y="3368993"/>
            <a:ext cx="88931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000">
                <a:latin typeface="Times New Roman" panose="02020603050405020304" pitchFamily="18" charset="0"/>
              </a:rPr>
              <a:t>(1)</a:t>
            </a:r>
            <a:r>
              <a:rPr lang="zh-CN" altLang="en-US" sz="4000">
                <a:latin typeface="Times New Roman" panose="02020603050405020304" pitchFamily="18" charset="0"/>
              </a:rPr>
              <a:t>利用数轴找几个解集的公共部分；</a:t>
            </a:r>
            <a:endParaRPr lang="zh-CN" altLang="en-US" sz="400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8" name="文本框 31747"/>
          <p:cNvSpPr txBox="1"/>
          <p:nvPr/>
        </p:nvSpPr>
        <p:spPr>
          <a:xfrm>
            <a:off x="1901508" y="4310698"/>
            <a:ext cx="8856662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4000">
                <a:latin typeface="Times New Roman" panose="02020603050405020304" pitchFamily="18" charset="0"/>
              </a:rPr>
              <a:t>(2)</a:t>
            </a:r>
            <a:r>
              <a:rPr lang="zh-CN" altLang="en-US" sz="4000">
                <a:latin typeface="Times New Roman" panose="02020603050405020304" pitchFamily="18" charset="0"/>
              </a:rPr>
              <a:t>利用规律</a:t>
            </a:r>
            <a:r>
              <a:rPr lang="en-US" altLang="zh-CN" sz="4000">
                <a:latin typeface="Times New Roman" panose="02020603050405020304" pitchFamily="18" charset="0"/>
              </a:rPr>
              <a:t>:  </a:t>
            </a:r>
            <a:r>
              <a:rPr lang="zh-CN" altLang="en-US" sz="4000">
                <a:solidFill>
                  <a:srgbClr val="FF0066"/>
                </a:solidFill>
                <a:latin typeface="宋体" panose="02010600030101010101" pitchFamily="2" charset="-122"/>
              </a:rPr>
              <a:t>同大取大，同小取小；大小小大中间找，大大小小解不了</a:t>
            </a:r>
            <a:r>
              <a:rPr lang="zh-CN" altLang="en-US" sz="4000">
                <a:solidFill>
                  <a:srgbClr val="FF0066"/>
                </a:solidFill>
                <a:latin typeface="Times New Roman" panose="02020603050405020304" pitchFamily="18" charset="0"/>
              </a:rPr>
              <a:t>。</a:t>
            </a:r>
            <a:endParaRPr lang="zh-CN" altLang="en-US" sz="400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9" name="文本框 31748"/>
          <p:cNvSpPr txBox="1"/>
          <p:nvPr/>
        </p:nvSpPr>
        <p:spPr>
          <a:xfrm>
            <a:off x="982980" y="787400"/>
            <a:ext cx="1039685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400">
                <a:latin typeface="Times New Roman" panose="02020603050405020304" pitchFamily="18" charset="0"/>
              </a:rPr>
              <a:t>      </a:t>
            </a:r>
            <a:r>
              <a:rPr lang="en-US" altLang="zh-CN" sz="4000">
                <a:latin typeface="Times New Roman" panose="02020603050405020304" pitchFamily="18" charset="0"/>
              </a:rPr>
              <a:t>2. </a:t>
            </a:r>
            <a:r>
              <a:rPr lang="zh-CN" altLang="en-US" sz="4000">
                <a:latin typeface="Times New Roman" panose="02020603050405020304" pitchFamily="18" charset="0"/>
              </a:rPr>
              <a:t>几个一元一次不等式的解集的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公共部分</a:t>
            </a:r>
            <a:r>
              <a:rPr lang="en-US" altLang="zh-CN" sz="4000">
                <a:latin typeface="Times New Roman" panose="02020603050405020304" pitchFamily="18" charset="0"/>
              </a:rPr>
              <a:t>,</a:t>
            </a:r>
            <a:r>
              <a:rPr lang="zh-CN" altLang="en-US" sz="4000">
                <a:latin typeface="Times New Roman" panose="02020603050405020304" pitchFamily="18" charset="0"/>
              </a:rPr>
              <a:t>叫做由它们所组成的一元一次不等式组的解集</a:t>
            </a:r>
            <a:r>
              <a:rPr lang="en-US" altLang="zh-CN" sz="4000">
                <a:latin typeface="Times New Roman" panose="02020603050405020304" pitchFamily="18" charset="0"/>
              </a:rPr>
              <a:t>.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/>
      <p:bldP spid="31748" grpId="0"/>
      <p:bldP spid="317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sz="5400" b="1" dirty="0"/>
              <a:t>9.3.1</a:t>
            </a:r>
            <a:r>
              <a:rPr lang="zh-CN" altLang="en-US" sz="5400" b="1" dirty="0"/>
              <a:t>一元一次不等式组</a:t>
            </a:r>
            <a:endParaRPr lang="zh-CN" altLang="en-US" sz="5400" b="1" dirty="0"/>
          </a:p>
        </p:txBody>
      </p:sp>
    </p:spTree>
    <p:custDataLst>
      <p:tags r:id="rId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回归目标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81785"/>
            <a:ext cx="10515600" cy="4351338"/>
          </a:xfrm>
        </p:spPr>
        <p:txBody>
          <a:bodyPr/>
          <a:p>
            <a:pPr>
              <a:lnSpc>
                <a:spcPct val="170000"/>
              </a:lnSpc>
            </a:pPr>
            <a:r>
              <a:rPr lang="en-US" altLang="zh-CN" sz="3600">
                <a:sym typeface="+mn-ea"/>
              </a:rPr>
              <a:t>1.</a:t>
            </a:r>
            <a:r>
              <a:rPr lang="zh-CN" altLang="zh-CN" sz="3600">
                <a:sym typeface="+mn-ea"/>
              </a:rPr>
              <a:t>了解一元一次不等式组的判定条件；</a:t>
            </a:r>
            <a:endParaRPr lang="zh-CN" altLang="en-US" sz="4000"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en-US" altLang="zh-CN" sz="3600">
                <a:sym typeface="+mn-ea"/>
              </a:rPr>
              <a:t>2.</a:t>
            </a:r>
            <a:r>
              <a:rPr lang="zh-CN" altLang="en-US" sz="3600">
                <a:sym typeface="+mn-ea"/>
              </a:rPr>
              <a:t>确定一元一次不等式组解集的方法；</a:t>
            </a:r>
            <a:endParaRPr lang="zh-CN" altLang="en-US" sz="3600"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en-US" altLang="zh-CN" sz="3600">
                <a:sym typeface="+mn-ea"/>
              </a:rPr>
              <a:t>3.</a:t>
            </a:r>
            <a:r>
              <a:rPr lang="zh-CN" altLang="en-US" sz="3600">
                <a:sym typeface="+mn-ea"/>
              </a:rPr>
              <a:t>解一元一次不等式组的一般步骤</a:t>
            </a:r>
            <a:endParaRPr lang="zh-CN" altLang="en-US" sz="3600"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en-US" altLang="zh-CN" sz="3600">
                <a:sym typeface="+mn-ea"/>
              </a:rPr>
              <a:t>4.</a:t>
            </a:r>
            <a:r>
              <a:rPr lang="zh-CN" altLang="en-US" sz="3600">
                <a:sym typeface="+mn-ea"/>
              </a:rPr>
              <a:t>回归课本</a:t>
            </a:r>
            <a:endParaRPr lang="zh-CN" altLang="en-US" sz="360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 algn="ctr">
              <a:buNone/>
            </a:pPr>
            <a:r>
              <a:rPr lang="zh-CN" altLang="en-US" sz="11500">
                <a:solidFill>
                  <a:srgbClr val="FF3399"/>
                </a:solidFill>
                <a:latin typeface="+mj-ea"/>
                <a:ea typeface="+mj-ea"/>
              </a:rPr>
              <a:t>评价激情小组</a:t>
            </a:r>
            <a:endParaRPr lang="zh-CN" altLang="en-US" sz="11500">
              <a:solidFill>
                <a:srgbClr val="FF3399"/>
              </a:solidFill>
              <a:latin typeface="+mj-ea"/>
              <a:ea typeface="+mj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当堂训练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14145"/>
            <a:ext cx="10515600" cy="4763135"/>
          </a:xfrm>
        </p:spPr>
        <p:txBody>
          <a:bodyPr>
            <a:noAutofit/>
          </a:bodyPr>
          <a:p>
            <a:pPr>
              <a:lnSpc>
                <a:spcPct val="110000"/>
              </a:lnSpc>
            </a:pPr>
            <a:r>
              <a:rPr lang="zh-CN" altLang="en-US" sz="3200">
                <a:sym typeface="+mn-ea"/>
              </a:rPr>
              <a:t>1、训练时间：12min</a:t>
            </a:r>
            <a:endParaRPr lang="zh-CN" altLang="en-US" sz="3200"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>
                <a:sym typeface="+mn-ea"/>
              </a:rPr>
              <a:t>2、训练内容：必做题、思考题</a:t>
            </a:r>
            <a:r>
              <a:rPr lang="en-US" altLang="zh-CN" sz="3200">
                <a:sym typeface="+mn-ea"/>
              </a:rPr>
              <a:t>.</a:t>
            </a:r>
            <a:endParaRPr lang="en-US" altLang="zh-CN" sz="3200"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>
                <a:sym typeface="+mn-ea"/>
              </a:rPr>
              <a:t>3、训练要求：</a:t>
            </a:r>
            <a:endParaRPr lang="zh-CN" altLang="en-US" sz="3200">
              <a:sym typeface="+mn-ea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3200">
                <a:sym typeface="+mn-ea"/>
              </a:rPr>
              <a:t>    不讨论，不抄袭，限时独立完成；</a:t>
            </a:r>
            <a:endParaRPr lang="zh-CN" altLang="en-US" sz="3200">
              <a:sym typeface="+mn-ea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3200">
                <a:sym typeface="+mn-ea"/>
              </a:rPr>
              <a:t>    要认真审题，规范答题，工整书写；</a:t>
            </a:r>
            <a:endParaRPr lang="zh-CN" altLang="en-US" sz="3200">
              <a:sym typeface="+mn-ea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3200">
                <a:sym typeface="+mn-ea"/>
              </a:rPr>
              <a:t>    提前完成的同学做好总结复习。</a:t>
            </a:r>
            <a:endParaRPr lang="zh-CN" altLang="en-US" sz="3200">
              <a:sym typeface="+mn-ea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2800">
                <a:sym typeface="+mn-ea"/>
              </a:rPr>
              <a:t>         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比比谁最棒！</a:t>
            </a:r>
            <a:endParaRPr lang="zh-CN" altLang="en-US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endParaRPr lang="zh-CN" altLang="en-US" sz="2800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学习目标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150000"/>
              </a:lnSpc>
            </a:pPr>
            <a:r>
              <a:rPr lang="en-US" altLang="zh-CN" sz="4000"/>
              <a:t>1.</a:t>
            </a:r>
            <a:r>
              <a:rPr lang="zh-CN" altLang="en-US" sz="4000" b="1">
                <a:solidFill>
                  <a:srgbClr val="FF0000"/>
                </a:solidFill>
              </a:rPr>
              <a:t>了解</a:t>
            </a:r>
            <a:r>
              <a:rPr lang="zh-CN" altLang="en-US" sz="4000"/>
              <a:t>一元一次不等式组和它的解集的概念；</a:t>
            </a:r>
            <a:endParaRPr lang="zh-CN" altLang="en-US" sz="4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4000"/>
              <a:t>2.</a:t>
            </a:r>
            <a:r>
              <a:rPr lang="zh-CN" altLang="en-US" sz="4000" b="1">
                <a:solidFill>
                  <a:srgbClr val="FF0000"/>
                </a:solidFill>
              </a:rPr>
              <a:t>掌握</a:t>
            </a:r>
            <a:r>
              <a:rPr lang="zh-CN" altLang="en-US" sz="4000"/>
              <a:t>一元一次不等式组的解法，会</a:t>
            </a:r>
            <a:r>
              <a:rPr lang="zh-CN" altLang="en-US" sz="4000" b="1">
                <a:solidFill>
                  <a:srgbClr val="FF0000"/>
                </a:solidFill>
              </a:rPr>
              <a:t>用数轴确定</a:t>
            </a:r>
            <a:r>
              <a:rPr lang="zh-CN" altLang="en-US" sz="4000"/>
              <a:t>一元一次不等式组的</a:t>
            </a:r>
            <a:r>
              <a:rPr lang="zh-CN" altLang="en-US" sz="4000" b="1">
                <a:solidFill>
                  <a:srgbClr val="FF0000"/>
                </a:solidFill>
              </a:rPr>
              <a:t>解集</a:t>
            </a:r>
            <a:r>
              <a:rPr lang="zh-CN" altLang="en-US" sz="4000"/>
              <a:t>。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自学指导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0220" y="1376680"/>
            <a:ext cx="11502390" cy="4351655"/>
          </a:xfrm>
        </p:spPr>
        <p:txBody>
          <a:bodyPr>
            <a:noAutofit/>
          </a:bodyPr>
          <a:p>
            <a:pPr marL="0" indent="0">
              <a:lnSpc>
                <a:spcPct val="130000"/>
              </a:lnSpc>
              <a:buNone/>
            </a:pPr>
            <a:r>
              <a:rPr lang="zh-CN" altLang="en-US" sz="3200"/>
              <a:t>认真看书上</a:t>
            </a:r>
            <a:r>
              <a:rPr lang="en-US" altLang="zh-CN" sz="3200"/>
              <a:t>127-128</a:t>
            </a:r>
            <a:r>
              <a:rPr lang="zh-CN" altLang="en-US" sz="3200"/>
              <a:t>页内容，思考以下问题：</a:t>
            </a:r>
            <a:endParaRPr lang="zh-CN" altLang="en-US" sz="3200"/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3200"/>
              <a:t>        1.</a:t>
            </a:r>
            <a:r>
              <a:rPr lang="zh-CN" altLang="en-US" sz="3200"/>
              <a:t>一元一次不等式组需要满足什么条件？</a:t>
            </a:r>
            <a:endParaRPr lang="zh-CN" altLang="en-US" sz="3200"/>
          </a:p>
          <a:p>
            <a:pPr marL="0" indent="0">
              <a:lnSpc>
                <a:spcPct val="130000"/>
              </a:lnSpc>
              <a:buNone/>
            </a:pPr>
            <a:r>
              <a:rPr lang="zh-CN" altLang="en-US" sz="3200"/>
              <a:t>        </a:t>
            </a:r>
            <a:r>
              <a:rPr lang="en-US" altLang="zh-CN" sz="3200"/>
              <a:t>2.</a:t>
            </a:r>
            <a:r>
              <a:rPr lang="zh-CN" altLang="en-US" sz="3200"/>
              <a:t>什么是一元一次不等式组的解集？</a:t>
            </a:r>
            <a:endParaRPr lang="zh-CN" altLang="en-US" sz="3200"/>
          </a:p>
          <a:p>
            <a:pPr marL="0" indent="0">
              <a:lnSpc>
                <a:spcPct val="130000"/>
              </a:lnSpc>
              <a:buNone/>
            </a:pPr>
            <a:r>
              <a:rPr lang="zh-CN" altLang="en-US" sz="3200"/>
              <a:t>        </a:t>
            </a:r>
            <a:r>
              <a:rPr lang="en-US" altLang="zh-CN" sz="3200"/>
              <a:t>3.</a:t>
            </a:r>
            <a:r>
              <a:rPr lang="zh-CN" altLang="en-US" sz="3200"/>
              <a:t>如何解一元一次不等式组及如何在数轴上表示其解集？</a:t>
            </a:r>
            <a:endParaRPr lang="zh-CN" altLang="en-US" sz="3200"/>
          </a:p>
          <a:p>
            <a:pPr marL="0" indent="0">
              <a:lnSpc>
                <a:spcPct val="130000"/>
              </a:lnSpc>
              <a:buNone/>
            </a:pPr>
            <a:r>
              <a:rPr lang="zh-CN" altLang="en-US" sz="3200"/>
              <a:t>要求：</a:t>
            </a:r>
            <a:r>
              <a:rPr lang="zh-CN" altLang="en-US" sz="3200">
                <a:solidFill>
                  <a:srgbClr val="FF0000"/>
                </a:solidFill>
              </a:rPr>
              <a:t>自学分要点，抓关键词，用红笔标记</a:t>
            </a:r>
            <a:endParaRPr lang="zh-CN" altLang="en-US" sz="3200">
              <a:solidFill>
                <a:srgbClr val="FF0000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zh-CN" altLang="en-US" sz="3200"/>
              <a:t>时间：</a:t>
            </a:r>
            <a:r>
              <a:rPr lang="en-US" altLang="zh-CN" sz="3200"/>
              <a:t>7min.</a:t>
            </a:r>
            <a:endParaRPr lang="en-US" altLang="zh-CN" sz="320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70815"/>
            <a:ext cx="10515600" cy="1325563"/>
          </a:xfrm>
        </p:spPr>
        <p:txBody>
          <a:bodyPr/>
          <a:p>
            <a:r>
              <a:rPr lang="zh-CN" altLang="en-US"/>
              <a:t>自学检测指导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91895"/>
            <a:ext cx="10515600" cy="4474210"/>
          </a:xfrm>
        </p:spPr>
        <p:txBody>
          <a:bodyPr>
            <a:noAutofit/>
          </a:bodyPr>
          <a:p>
            <a:pPr>
              <a:lnSpc>
                <a:spcPct val="140000"/>
              </a:lnSpc>
            </a:pPr>
            <a:r>
              <a:rPr lang="en-US" altLang="zh-CN" sz="3200"/>
              <a:t>1.</a:t>
            </a:r>
            <a:r>
              <a:rPr lang="zh-CN" altLang="en-US" sz="3200"/>
              <a:t>收拾桌面，只保留红黑笔、演算纸；</a:t>
            </a:r>
            <a:endParaRPr lang="zh-CN" altLang="en-US" sz="3200"/>
          </a:p>
          <a:p>
            <a:pPr>
              <a:lnSpc>
                <a:spcPct val="140000"/>
              </a:lnSpc>
            </a:pPr>
            <a:r>
              <a:rPr lang="en-US" altLang="zh-CN" sz="3200"/>
              <a:t>2.</a:t>
            </a:r>
            <a:r>
              <a:rPr lang="zh-CN" altLang="en-US" sz="3200"/>
              <a:t>内容：自学检测题；</a:t>
            </a:r>
            <a:endParaRPr lang="zh-CN" altLang="en-US" sz="3200"/>
          </a:p>
          <a:p>
            <a:pPr>
              <a:lnSpc>
                <a:spcPct val="140000"/>
              </a:lnSpc>
            </a:pPr>
            <a:r>
              <a:rPr lang="en-US" altLang="zh-CN" sz="3200"/>
              <a:t>3.</a:t>
            </a:r>
            <a:r>
              <a:rPr lang="zh-CN" altLang="en-US" sz="3200"/>
              <a:t>时间：</a:t>
            </a:r>
            <a:r>
              <a:rPr lang="en-US" altLang="zh-CN" sz="3200"/>
              <a:t>8min</a:t>
            </a:r>
            <a:r>
              <a:rPr lang="zh-CN" altLang="en-US" sz="3200"/>
              <a:t>；</a:t>
            </a:r>
            <a:endParaRPr lang="zh-CN" altLang="en-US" sz="3200"/>
          </a:p>
          <a:p>
            <a:pPr>
              <a:lnSpc>
                <a:spcPct val="140000"/>
              </a:lnSpc>
            </a:pPr>
            <a:r>
              <a:rPr lang="en-US" altLang="zh-CN" sz="3200"/>
              <a:t>4.</a:t>
            </a:r>
            <a:r>
              <a:rPr lang="zh-CN" altLang="en-US" sz="3200"/>
              <a:t>要求：</a:t>
            </a:r>
            <a:r>
              <a:rPr lang="zh-CN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不看书，不讨论，不抄袭</a:t>
            </a:r>
            <a:r>
              <a:rPr lang="zh-CN" altLang="zh-CN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，独立答卷，考出真实成绩；答后认真检查，保证不出错，提前做完的同学举</a:t>
            </a:r>
            <a:r>
              <a:rPr lang="zh-CN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左手</a:t>
            </a:r>
            <a:r>
              <a:rPr lang="zh-CN" altLang="zh-CN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示意</a:t>
            </a:r>
            <a:endParaRPr lang="zh-CN" altLang="zh-CN" sz="3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zh-CN" sz="32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                  </a:t>
            </a:r>
            <a:r>
              <a:rPr lang="zh-CN" altLang="zh-CN" sz="36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相信你一定能够考出理想成绩！</a:t>
            </a:r>
            <a:endParaRPr lang="zh-CN" altLang="zh-CN" sz="3200" b="1" strike="noStrike" noProof="1" dirty="0">
              <a:solidFill>
                <a:srgbClr val="FF0000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marL="0" indent="0">
              <a:buNone/>
            </a:pPr>
            <a:endParaRPr lang="zh-CN" altLang="zh-CN" sz="3200" b="1" strike="noStrike" noProof="1" dirty="0">
              <a:solidFill>
                <a:srgbClr val="FF0000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内容占位符 12289"/>
          <p:cNvGraphicFramePr>
            <a:graphicFrameLocks noChangeAspect="1"/>
          </p:cNvGraphicFramePr>
          <p:nvPr>
            <p:ph/>
          </p:nvPr>
        </p:nvGraphicFramePr>
        <p:xfrm>
          <a:off x="832485" y="1052830"/>
          <a:ext cx="9152890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1" imgW="2336800" imgH="2489200" progId="">
                  <p:embed/>
                </p:oleObj>
              </mc:Choice>
              <mc:Fallback>
                <p:oleObj name="" r:id="rId1" imgW="2336800" imgH="2489200" progId="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32485" y="1052830"/>
                        <a:ext cx="9152890" cy="49688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文本框 12290"/>
          <p:cNvSpPr txBox="1"/>
          <p:nvPr/>
        </p:nvSpPr>
        <p:spPr>
          <a:xfrm>
            <a:off x="1485900" y="404813"/>
            <a:ext cx="91821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600">
                <a:latin typeface="Tahoma" panose="020B0604030504040204" pitchFamily="34" charset="0"/>
              </a:rPr>
              <a:t>下列不等式组中哪些是一元一次不等式组？</a:t>
            </a:r>
            <a:endParaRPr lang="zh-CN" altLang="en-US" sz="3600">
              <a:latin typeface="Tahoma" panose="020B0604030504040204" pitchFamily="34" charset="0"/>
            </a:endParaRPr>
          </a:p>
        </p:txBody>
      </p:sp>
      <p:sp>
        <p:nvSpPr>
          <p:cNvPr id="12292" name="矩形 12291"/>
          <p:cNvSpPr/>
          <p:nvPr/>
        </p:nvSpPr>
        <p:spPr>
          <a:xfrm>
            <a:off x="4943475" y="1268413"/>
            <a:ext cx="12620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不是</a:t>
            </a: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  <a:endParaRPr lang="en-US" altLang="zh-CN" sz="36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3" name="矩形 12292"/>
          <p:cNvSpPr/>
          <p:nvPr/>
        </p:nvSpPr>
        <p:spPr>
          <a:xfrm>
            <a:off x="9480550" y="1196975"/>
            <a:ext cx="944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Tx/>
            </a:pP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是</a:t>
            </a: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  <a:endParaRPr lang="en-US" altLang="zh-CN" sz="36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矩形 12293"/>
          <p:cNvSpPr/>
          <p:nvPr/>
        </p:nvSpPr>
        <p:spPr>
          <a:xfrm>
            <a:off x="4583113" y="2708275"/>
            <a:ext cx="12668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不是</a:t>
            </a: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  <a:endParaRPr lang="en-US" altLang="zh-CN" sz="36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5" name="矩形 12294"/>
          <p:cNvSpPr/>
          <p:nvPr/>
        </p:nvSpPr>
        <p:spPr>
          <a:xfrm>
            <a:off x="9721850" y="2781300"/>
            <a:ext cx="944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Tx/>
            </a:pP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是</a:t>
            </a: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  <a:endParaRPr lang="en-US" altLang="zh-CN" sz="36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6" name="矩形 12295"/>
          <p:cNvSpPr/>
          <p:nvPr/>
        </p:nvSpPr>
        <p:spPr>
          <a:xfrm>
            <a:off x="6024563" y="4508500"/>
            <a:ext cx="944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Tx/>
            </a:pP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是</a:t>
            </a:r>
            <a:r>
              <a:rPr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  <a:endParaRPr lang="en-US" altLang="zh-CN" sz="36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7" name="矩形 12296"/>
          <p:cNvSpPr/>
          <p:nvPr/>
        </p:nvSpPr>
        <p:spPr>
          <a:xfrm>
            <a:off x="2932113" y="5464175"/>
            <a:ext cx="39560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含有同一未知数</a:t>
            </a:r>
            <a:endParaRPr lang="zh-CN" altLang="en-US" sz="4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98" name="矩形 12297"/>
          <p:cNvSpPr/>
          <p:nvPr/>
        </p:nvSpPr>
        <p:spPr>
          <a:xfrm>
            <a:off x="6959600" y="5464175"/>
            <a:ext cx="23764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zh-CN" altLang="en-US" sz="4000">
                <a:solidFill>
                  <a:srgbClr val="FF0000"/>
                </a:solidFill>
                <a:latin typeface="Times New Roman" panose="02020603050405020304" pitchFamily="18" charset="0"/>
              </a:rPr>
              <a:t>一元一次</a:t>
            </a:r>
            <a:endParaRPr lang="zh-CN" altLang="en-US" sz="4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9" name="矩形 12298"/>
          <p:cNvSpPr/>
          <p:nvPr/>
        </p:nvSpPr>
        <p:spPr>
          <a:xfrm>
            <a:off x="5016500" y="0"/>
            <a:ext cx="2016125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0000"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火眼金睛</a:t>
            </a:r>
            <a:endParaRPr lang="zh-CN" altLang="en-US" sz="3600" b="1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12300" name="矩形 12299"/>
          <p:cNvSpPr/>
          <p:nvPr/>
        </p:nvSpPr>
        <p:spPr>
          <a:xfrm>
            <a:off x="8975725" y="5535613"/>
            <a:ext cx="18430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latin typeface="Times New Roman" panose="02020603050405020304" pitchFamily="18" charset="0"/>
              </a:rPr>
              <a:t>不等式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12301" name="文本框 12300"/>
          <p:cNvSpPr txBox="1"/>
          <p:nvPr/>
        </p:nvSpPr>
        <p:spPr>
          <a:xfrm>
            <a:off x="1919288" y="5464175"/>
            <a:ext cx="14398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800080"/>
                </a:solidFill>
                <a:latin typeface="Times New Roman" panose="02020603050405020304" pitchFamily="18" charset="0"/>
                <a:ea typeface="华文新魏" pitchFamily="2" charset="-122"/>
              </a:rPr>
              <a:t>几个</a:t>
            </a:r>
            <a:endParaRPr lang="zh-CN" altLang="en-US" sz="4000">
              <a:solidFill>
                <a:srgbClr val="80008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302" name="矩形 12301"/>
          <p:cNvSpPr/>
          <p:nvPr/>
        </p:nvSpPr>
        <p:spPr>
          <a:xfrm>
            <a:off x="1487488" y="5445125"/>
            <a:ext cx="6908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>
                <a:latin typeface="Times New Roman" panose="02020603050405020304" pitchFamily="18" charset="0"/>
              </a:rPr>
              <a:t>由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12303" name="矩形 12302"/>
          <p:cNvSpPr/>
          <p:nvPr/>
        </p:nvSpPr>
        <p:spPr>
          <a:xfrm>
            <a:off x="6456363" y="5445125"/>
            <a:ext cx="6908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的</a:t>
            </a:r>
            <a:endParaRPr lang="zh-CN" altLang="en-US" sz="4000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304" name="矩形 12303"/>
          <p:cNvSpPr/>
          <p:nvPr/>
        </p:nvSpPr>
        <p:spPr>
          <a:xfrm>
            <a:off x="1524000" y="6156325"/>
            <a:ext cx="93268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4000">
                <a:latin typeface="Times New Roman" panose="02020603050405020304" pitchFamily="18" charset="0"/>
              </a:rPr>
              <a:t>所组成的不等式组叫</a:t>
            </a:r>
            <a:r>
              <a:rPr lang="zh-CN" altLang="en-US" sz="400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一元一次不等式组</a:t>
            </a:r>
            <a:r>
              <a:rPr lang="zh-CN" altLang="en-US" sz="4000">
                <a:solidFill>
                  <a:srgbClr val="0000CC"/>
                </a:solidFill>
                <a:latin typeface="Times New Roman" panose="02020603050405020304" pitchFamily="18" charset="0"/>
              </a:rPr>
              <a:t>。</a:t>
            </a:r>
            <a:endParaRPr lang="zh-CN" altLang="en-US" sz="400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12294" grpId="0"/>
      <p:bldP spid="12295" grpId="0"/>
      <p:bldP spid="12296" grpId="0"/>
      <p:bldP spid="12297" grpId="0"/>
      <p:bldP spid="12297" grpId="1"/>
      <p:bldP spid="12298" grpId="0"/>
      <p:bldP spid="12298" grpId="1"/>
      <p:bldP spid="12300" grpId="0"/>
      <p:bldP spid="12301" grpId="0"/>
      <p:bldP spid="12302" grpId="0"/>
      <p:bldP spid="12303" grpId="0"/>
      <p:bldP spid="123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文本框 13313"/>
          <p:cNvSpPr txBox="1"/>
          <p:nvPr/>
        </p:nvSpPr>
        <p:spPr>
          <a:xfrm>
            <a:off x="1009650" y="2997200"/>
            <a:ext cx="1060704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buClrTx/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一般地，几个不等式的解集的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公共部分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，叫做由它们组成的不等式组的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解集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矩形 13314"/>
          <p:cNvSpPr/>
          <p:nvPr/>
        </p:nvSpPr>
        <p:spPr>
          <a:xfrm>
            <a:off x="1156018" y="4868863"/>
            <a:ext cx="83108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Tx/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解不等式组就是求它的解集的过程。</a:t>
            </a:r>
            <a:endParaRPr lang="zh-CN" altLang="en-US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6" name="文本框 13315"/>
          <p:cNvSpPr txBox="1"/>
          <p:nvPr/>
        </p:nvSpPr>
        <p:spPr>
          <a:xfrm>
            <a:off x="1009650" y="1619250"/>
            <a:ext cx="86042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zh-CN" altLang="en-US" sz="4000">
                <a:solidFill>
                  <a:srgbClr val="800080"/>
                </a:solidFill>
                <a:latin typeface="方正舒体" pitchFamily="2" charset="-122"/>
                <a:ea typeface="方正舒体" pitchFamily="2" charset="-122"/>
              </a:rPr>
              <a:t>问题：</a:t>
            </a:r>
            <a:r>
              <a:rPr lang="zh-CN" altLang="en-US" sz="4000">
                <a:latin typeface="华文细黑" pitchFamily="2" charset="-122"/>
                <a:ea typeface="华文细黑" pitchFamily="2" charset="-122"/>
              </a:rPr>
              <a:t>什么是不等式组的解集呢？</a:t>
            </a:r>
            <a:endParaRPr lang="zh-CN" altLang="en-US" sz="4000"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3317" name="图片 13316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64650" y="5661025"/>
            <a:ext cx="1200150" cy="993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文本框 13317"/>
          <p:cNvSpPr txBox="1"/>
          <p:nvPr/>
        </p:nvSpPr>
        <p:spPr>
          <a:xfrm>
            <a:off x="4800600" y="293688"/>
            <a:ext cx="331152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X+55&gt;75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X+55≤100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3935413" y="260350"/>
            <a:ext cx="8636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7200">
                <a:solidFill>
                  <a:srgbClr val="FF0000"/>
                </a:solidFill>
                <a:latin typeface="Arial" panose="020B0604020202020204" pitchFamily="34" charset="0"/>
              </a:rPr>
              <a:t>｛</a:t>
            </a:r>
            <a:endParaRPr lang="zh-CN" altLang="en-US" sz="72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16" grpId="0"/>
      <p:bldP spid="13318" grpId="0"/>
      <p:bldP spid="133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流程图: 联系 14337"/>
          <p:cNvSpPr/>
          <p:nvPr/>
        </p:nvSpPr>
        <p:spPr>
          <a:xfrm>
            <a:off x="5735638" y="5589588"/>
            <a:ext cx="228600" cy="228600"/>
          </a:xfrm>
          <a:prstGeom prst="flowChartConnector">
            <a:avLst/>
          </a:prstGeom>
          <a:solidFill>
            <a:schemeClr val="bg1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39" name="文本框 14338"/>
          <p:cNvSpPr txBox="1"/>
          <p:nvPr/>
        </p:nvSpPr>
        <p:spPr>
          <a:xfrm>
            <a:off x="2316163" y="2781300"/>
            <a:ext cx="8243887" cy="675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zh-CN" altLang="en-US" sz="3800">
                <a:solidFill>
                  <a:srgbClr val="660066"/>
                </a:solidFill>
                <a:latin typeface="Arial" panose="020B0604020202020204" pitchFamily="34" charset="0"/>
                <a:ea typeface="隶书" pitchFamily="1" charset="-122"/>
              </a:rPr>
              <a:t>思考：</a:t>
            </a:r>
            <a:r>
              <a:rPr lang="zh-CN" altLang="en-US" sz="3200">
                <a:latin typeface="华文细黑" pitchFamily="2" charset="-122"/>
                <a:ea typeface="华文细黑" pitchFamily="2" charset="-122"/>
              </a:rPr>
              <a:t>怎么表示不等式组的解集呢？</a:t>
            </a:r>
            <a:endParaRPr lang="zh-CN" altLang="en-US" sz="32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340" name="文本框 14339"/>
          <p:cNvSpPr txBox="1"/>
          <p:nvPr/>
        </p:nvSpPr>
        <p:spPr>
          <a:xfrm>
            <a:off x="5016500" y="1628775"/>
            <a:ext cx="295275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en-US" altLang="zh-CN" sz="4000">
                <a:solidFill>
                  <a:srgbClr val="FF0066"/>
                </a:solidFill>
                <a:latin typeface="宋体" panose="02010600030101010101" pitchFamily="2" charset="-122"/>
              </a:rPr>
              <a:t>X</a:t>
            </a:r>
            <a:r>
              <a:rPr lang="zh-CN" altLang="en-US" sz="4000">
                <a:solidFill>
                  <a:srgbClr val="FF0066"/>
                </a:solidFill>
                <a:latin typeface="宋体" panose="02010600030101010101" pitchFamily="2" charset="-122"/>
              </a:rPr>
              <a:t>＞</a:t>
            </a:r>
            <a:r>
              <a:rPr lang="en-US" altLang="zh-CN" sz="4000">
                <a:solidFill>
                  <a:srgbClr val="FF0066"/>
                </a:solidFill>
                <a:latin typeface="宋体" panose="02010600030101010101" pitchFamily="2" charset="-122"/>
              </a:rPr>
              <a:t>20</a:t>
            </a:r>
            <a:endParaRPr lang="en-US" altLang="zh-CN" sz="4000">
              <a:solidFill>
                <a:srgbClr val="FF0066"/>
              </a:solidFill>
              <a:latin typeface="宋体" panose="02010600030101010101" pitchFamily="2" charset="-122"/>
            </a:endParaRPr>
          </a:p>
          <a:p>
            <a:pPr>
              <a:buClrTx/>
            </a:pPr>
            <a:r>
              <a:rPr lang="en-US" altLang="zh-CN" sz="4000">
                <a:solidFill>
                  <a:srgbClr val="FF0066"/>
                </a:solidFill>
                <a:latin typeface="宋体" panose="02010600030101010101" pitchFamily="2" charset="-122"/>
              </a:rPr>
              <a:t>x≤45</a:t>
            </a:r>
            <a:endParaRPr lang="en-US" altLang="zh-CN" sz="400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4341" name="左大括号 14340"/>
          <p:cNvSpPr/>
          <p:nvPr/>
        </p:nvSpPr>
        <p:spPr>
          <a:xfrm>
            <a:off x="4943475" y="1989138"/>
            <a:ext cx="76200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2857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>
              <a:buClrTx/>
            </a:pPr>
            <a:endParaRPr sz="2400" b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2279650" y="1125538"/>
            <a:ext cx="7345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Tx/>
            </a:pPr>
            <a:r>
              <a:rPr lang="zh-CN" altLang="en-US" sz="400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问题：</a:t>
            </a:r>
            <a:r>
              <a:rPr lang="zh-CN" altLang="en-US" sz="4000">
                <a:latin typeface="华文细黑" pitchFamily="2" charset="-122"/>
                <a:ea typeface="华文细黑" pitchFamily="2" charset="-122"/>
              </a:rPr>
              <a:t>你能解这个不等式组吗？</a:t>
            </a:r>
            <a:endParaRPr lang="zh-CN" altLang="en-US" sz="40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343" name="文本框 14342"/>
          <p:cNvSpPr txBox="1"/>
          <p:nvPr/>
        </p:nvSpPr>
        <p:spPr>
          <a:xfrm>
            <a:off x="3676650" y="4800600"/>
            <a:ext cx="762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endParaRPr sz="2400" b="0">
              <a:latin typeface="Times New Roman" panose="02020603050405020304" pitchFamily="18" charset="0"/>
            </a:endParaRPr>
          </a:p>
        </p:txBody>
      </p:sp>
      <p:sp>
        <p:nvSpPr>
          <p:cNvPr id="14344" name="文本框 14343"/>
          <p:cNvSpPr txBox="1"/>
          <p:nvPr/>
        </p:nvSpPr>
        <p:spPr>
          <a:xfrm>
            <a:off x="1703388" y="3429000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ClrTx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文字语言</a:t>
            </a:r>
            <a:endParaRPr lang="zh-CN" altLang="en-US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5" name="文本框 14344"/>
          <p:cNvSpPr txBox="1"/>
          <p:nvPr/>
        </p:nvSpPr>
        <p:spPr>
          <a:xfrm>
            <a:off x="1560513" y="6092825"/>
            <a:ext cx="28797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ClrTx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数学式子</a:t>
            </a:r>
            <a:endParaRPr lang="zh-CN" altLang="en-US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6" name="文本框 14345"/>
          <p:cNvSpPr txBox="1"/>
          <p:nvPr/>
        </p:nvSpPr>
        <p:spPr>
          <a:xfrm>
            <a:off x="1524000" y="4868863"/>
            <a:ext cx="28797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ClrTx/>
            </a:pPr>
            <a:r>
              <a:rPr lang="zh-CN" altLang="en-US" sz="36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数轴表示</a:t>
            </a:r>
            <a:endParaRPr lang="zh-CN" altLang="en-US" sz="36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7" name="矩形 14346"/>
          <p:cNvSpPr/>
          <p:nvPr/>
        </p:nvSpPr>
        <p:spPr>
          <a:xfrm>
            <a:off x="4583113" y="6156325"/>
            <a:ext cx="32416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20＜x≤45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348" name="矩形 14347"/>
          <p:cNvSpPr/>
          <p:nvPr/>
        </p:nvSpPr>
        <p:spPr>
          <a:xfrm>
            <a:off x="4116388" y="3429000"/>
            <a:ext cx="67325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</a:rPr>
              <a:t>大于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20    </a:t>
            </a:r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</a:rPr>
              <a:t>小于或等于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45</a:t>
            </a:r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</a:rPr>
              <a:t>的数 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4349" name="组合 14348"/>
          <p:cNvGrpSpPr/>
          <p:nvPr/>
        </p:nvGrpSpPr>
        <p:grpSpPr>
          <a:xfrm>
            <a:off x="6888163" y="4144963"/>
            <a:ext cx="3252787" cy="1497012"/>
            <a:chOff x="0" y="0"/>
            <a:chExt cx="2049" cy="943"/>
          </a:xfrm>
        </p:grpSpPr>
        <p:sp>
          <p:nvSpPr>
            <p:cNvPr id="14350" name="文本框 14349"/>
            <p:cNvSpPr txBox="1"/>
            <p:nvPr/>
          </p:nvSpPr>
          <p:spPr>
            <a:xfrm>
              <a:off x="557" y="0"/>
              <a:ext cx="1486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zh-CN" sz="32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zh-CN" altLang="en-US" sz="3600">
                  <a:solidFill>
                    <a:srgbClr val="80008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公共部分</a:t>
              </a:r>
              <a:endParaRPr lang="zh-CN" altLang="en-US" sz="3600">
                <a:solidFill>
                  <a:srgbClr val="80008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351" name="椭圆 14350"/>
            <p:cNvSpPr/>
            <p:nvPr/>
          </p:nvSpPr>
          <p:spPr>
            <a:xfrm>
              <a:off x="501" y="3"/>
              <a:ext cx="1548" cy="414"/>
            </a:xfrm>
            <a:prstGeom prst="ellipse">
              <a:avLst/>
            </a:prstGeom>
            <a:noFill/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2" name="直接连接符 14351"/>
            <p:cNvSpPr/>
            <p:nvPr/>
          </p:nvSpPr>
          <p:spPr>
            <a:xfrm flipH="1">
              <a:off x="0" y="365"/>
              <a:ext cx="819" cy="578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14353" name="直接连接符 14352"/>
          <p:cNvSpPr/>
          <p:nvPr/>
        </p:nvSpPr>
        <p:spPr>
          <a:xfrm>
            <a:off x="5880100" y="5661025"/>
            <a:ext cx="1368425" cy="0"/>
          </a:xfrm>
          <a:prstGeom prst="line">
            <a:avLst/>
          </a:prstGeom>
          <a:ln w="57150" cap="flat" cmpd="sng">
            <a:solidFill>
              <a:srgbClr val="00CC0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4354" name="组合 14353"/>
          <p:cNvGrpSpPr/>
          <p:nvPr/>
        </p:nvGrpSpPr>
        <p:grpSpPr>
          <a:xfrm>
            <a:off x="5880100" y="5229225"/>
            <a:ext cx="2735263" cy="506413"/>
            <a:chOff x="0" y="0"/>
            <a:chExt cx="1723" cy="319"/>
          </a:xfrm>
        </p:grpSpPr>
        <p:sp>
          <p:nvSpPr>
            <p:cNvPr id="14355" name="直接连接符 14354"/>
            <p:cNvSpPr/>
            <p:nvPr/>
          </p:nvSpPr>
          <p:spPr>
            <a:xfrm flipV="1">
              <a:off x="5" y="0"/>
              <a:ext cx="0" cy="319"/>
            </a:xfrm>
            <a:prstGeom prst="line">
              <a:avLst/>
            </a:prstGeom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56" name="直接连接符 14355"/>
            <p:cNvSpPr/>
            <p:nvPr/>
          </p:nvSpPr>
          <p:spPr>
            <a:xfrm flipH="1" flipV="1">
              <a:off x="0" y="0"/>
              <a:ext cx="1723" cy="0"/>
            </a:xfrm>
            <a:prstGeom prst="line">
              <a:avLst/>
            </a:prstGeom>
            <a:ln w="38100" cap="flat" cmpd="sng">
              <a:solidFill>
                <a:srgbClr val="990033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4357" name="组合 14356"/>
          <p:cNvGrpSpPr/>
          <p:nvPr/>
        </p:nvGrpSpPr>
        <p:grpSpPr>
          <a:xfrm>
            <a:off x="5375275" y="5013325"/>
            <a:ext cx="1885950" cy="720725"/>
            <a:chOff x="0" y="0"/>
            <a:chExt cx="1188" cy="454"/>
          </a:xfrm>
        </p:grpSpPr>
        <p:sp>
          <p:nvSpPr>
            <p:cNvPr id="14358" name="直接连接符 14357"/>
            <p:cNvSpPr/>
            <p:nvPr/>
          </p:nvSpPr>
          <p:spPr>
            <a:xfrm flipV="1">
              <a:off x="1183" y="0"/>
              <a:ext cx="5" cy="454"/>
            </a:xfrm>
            <a:prstGeom prst="line">
              <a:avLst/>
            </a:prstGeom>
            <a:ln w="5715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59" name="直接连接符 14358"/>
            <p:cNvSpPr/>
            <p:nvPr/>
          </p:nvSpPr>
          <p:spPr>
            <a:xfrm flipH="1" flipV="1">
              <a:off x="0" y="0"/>
              <a:ext cx="1188" cy="0"/>
            </a:xfrm>
            <a:prstGeom prst="line">
              <a:avLst/>
            </a:prstGeom>
            <a:ln w="5715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4360" name="文本框 14359"/>
          <p:cNvSpPr txBox="1"/>
          <p:nvPr/>
        </p:nvSpPr>
        <p:spPr>
          <a:xfrm>
            <a:off x="5808663" y="3500438"/>
            <a:ext cx="10080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0000FF"/>
                </a:solidFill>
                <a:latin typeface="Arial" panose="020B0604020202020204" pitchFamily="34" charset="0"/>
              </a:rPr>
              <a:t>且</a:t>
            </a:r>
            <a:endParaRPr lang="zh-CN" altLang="en-US" sz="36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4361" name="文本框 14360"/>
          <p:cNvSpPr txBox="1"/>
          <p:nvPr/>
        </p:nvSpPr>
        <p:spPr>
          <a:xfrm>
            <a:off x="6672263" y="5734050"/>
            <a:ext cx="6477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800">
                <a:latin typeface="Times New Roman" panose="02020603050405020304" pitchFamily="18" charset="0"/>
              </a:rPr>
              <a:t>40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362" name="文本框 14361"/>
          <p:cNvSpPr txBox="1"/>
          <p:nvPr/>
        </p:nvSpPr>
        <p:spPr>
          <a:xfrm>
            <a:off x="7235825" y="5734050"/>
            <a:ext cx="7318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800">
                <a:latin typeface="Times New Roman" panose="02020603050405020304" pitchFamily="18" charset="0"/>
              </a:rPr>
              <a:t>50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363" name="直接连接符 14362"/>
          <p:cNvSpPr/>
          <p:nvPr/>
        </p:nvSpPr>
        <p:spPr>
          <a:xfrm>
            <a:off x="3719513" y="5734050"/>
            <a:ext cx="6335712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64" name="文本框 14363"/>
          <p:cNvSpPr txBox="1"/>
          <p:nvPr/>
        </p:nvSpPr>
        <p:spPr>
          <a:xfrm>
            <a:off x="4673600" y="5661025"/>
            <a:ext cx="515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3200">
                <a:latin typeface="Times New Roman" panose="02020603050405020304" pitchFamily="18" charset="0"/>
              </a:rPr>
              <a:t>0</a:t>
            </a:r>
            <a:endParaRPr lang="en-US" altLang="zh-CN" sz="3200">
              <a:latin typeface="Times New Roman" panose="02020603050405020304" pitchFamily="18" charset="0"/>
            </a:endParaRPr>
          </a:p>
        </p:txBody>
      </p:sp>
      <p:sp>
        <p:nvSpPr>
          <p:cNvPr id="14365" name="直接连接符 14364"/>
          <p:cNvSpPr/>
          <p:nvPr/>
        </p:nvSpPr>
        <p:spPr>
          <a:xfrm>
            <a:off x="4821238" y="5600700"/>
            <a:ext cx="0" cy="1524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6" name="直接连接符 14365"/>
          <p:cNvSpPr/>
          <p:nvPr/>
        </p:nvSpPr>
        <p:spPr>
          <a:xfrm>
            <a:off x="6959600" y="5589588"/>
            <a:ext cx="0" cy="1524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7" name="直接连接符 14366"/>
          <p:cNvSpPr/>
          <p:nvPr/>
        </p:nvSpPr>
        <p:spPr>
          <a:xfrm>
            <a:off x="7464425" y="5570538"/>
            <a:ext cx="0" cy="1524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8" name="直接连接符 14367"/>
          <p:cNvSpPr/>
          <p:nvPr/>
        </p:nvSpPr>
        <p:spPr>
          <a:xfrm>
            <a:off x="5880100" y="5570538"/>
            <a:ext cx="0" cy="1524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9" name="文本框 14368"/>
          <p:cNvSpPr txBox="1"/>
          <p:nvPr/>
        </p:nvSpPr>
        <p:spPr>
          <a:xfrm>
            <a:off x="5664200" y="5734050"/>
            <a:ext cx="7350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800">
                <a:latin typeface="Times New Roman" panose="02020603050405020304" pitchFamily="18" charset="0"/>
              </a:rPr>
              <a:t>20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370" name="直接连接符 14369"/>
          <p:cNvSpPr/>
          <p:nvPr/>
        </p:nvSpPr>
        <p:spPr>
          <a:xfrm>
            <a:off x="5375275" y="5589588"/>
            <a:ext cx="0" cy="1524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71" name="文本框 14370"/>
          <p:cNvSpPr txBox="1"/>
          <p:nvPr/>
        </p:nvSpPr>
        <p:spPr>
          <a:xfrm>
            <a:off x="5087938" y="5734050"/>
            <a:ext cx="6635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800">
                <a:latin typeface="Times New Roman" panose="02020603050405020304" pitchFamily="18" charset="0"/>
              </a:rPr>
              <a:t>10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372" name="直接连接符 14371"/>
          <p:cNvSpPr/>
          <p:nvPr/>
        </p:nvSpPr>
        <p:spPr>
          <a:xfrm>
            <a:off x="6383338" y="5589588"/>
            <a:ext cx="0" cy="1524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73" name="文本框 14372"/>
          <p:cNvSpPr txBox="1"/>
          <p:nvPr/>
        </p:nvSpPr>
        <p:spPr>
          <a:xfrm>
            <a:off x="6096000" y="5734050"/>
            <a:ext cx="6635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2800">
                <a:latin typeface="Times New Roman" panose="02020603050405020304" pitchFamily="18" charset="0"/>
              </a:rPr>
              <a:t>30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374" name="流程图: 联系 14373"/>
          <p:cNvSpPr/>
          <p:nvPr/>
        </p:nvSpPr>
        <p:spPr>
          <a:xfrm>
            <a:off x="7138988" y="5661025"/>
            <a:ext cx="180975" cy="215900"/>
          </a:xfrm>
          <a:prstGeom prst="flowChartConnector">
            <a:avLst/>
          </a:prstGeo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4375" name="图片 14374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25013" y="78105"/>
            <a:ext cx="1763712" cy="1484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76" name="文本框 14375"/>
          <p:cNvSpPr txBox="1"/>
          <p:nvPr/>
        </p:nvSpPr>
        <p:spPr>
          <a:xfrm>
            <a:off x="4800600" y="77788"/>
            <a:ext cx="331152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X+55&gt;75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X+55≤100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377" name="左大括号 14376"/>
          <p:cNvSpPr/>
          <p:nvPr/>
        </p:nvSpPr>
        <p:spPr>
          <a:xfrm>
            <a:off x="4656138" y="26035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1"/>
      <p:bldP spid="14341" grpId="0" bldLvl="0" animBg="1"/>
      <p:bldP spid="14342" grpId="0"/>
      <p:bldP spid="14344" grpId="0"/>
      <p:bldP spid="14345" grpId="1"/>
      <p:bldP spid="14346" grpId="0"/>
      <p:bldP spid="14347" grpId="0"/>
      <p:bldP spid="14348" grpId="0"/>
      <p:bldP spid="143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16385" descr="图片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3555" y="0"/>
            <a:ext cx="1145921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矩形 16386"/>
          <p:cNvSpPr/>
          <p:nvPr/>
        </p:nvSpPr>
        <p:spPr>
          <a:xfrm>
            <a:off x="2927350" y="620713"/>
            <a:ext cx="38893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解一元一次不等式组的步骤：</a:t>
            </a:r>
            <a:endParaRPr lang="zh-CN" altLang="en-US" sz="3600" b="1">
              <a:ln w="127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16388" name="矩形 16387"/>
          <p:cNvSpPr/>
          <p:nvPr/>
        </p:nvSpPr>
        <p:spPr>
          <a:xfrm>
            <a:off x="1992313" y="2266950"/>
            <a:ext cx="9144000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zh-CN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）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分别求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出每个不等式的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解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集；</a:t>
            </a:r>
            <a:endParaRPr lang="zh-CN" altLang="en-US" sz="4000" b="1">
              <a:solidFill>
                <a:schemeClr val="accent2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zh-CN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）将不等式的解集在数轴上表示；</a:t>
            </a:r>
            <a:endParaRPr lang="zh-CN" altLang="en-US" sz="4000" b="1">
              <a:solidFill>
                <a:schemeClr val="accent2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zh-CN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）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找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出几个不等式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解集的公共部分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；</a:t>
            </a:r>
            <a:endParaRPr lang="zh-CN" altLang="en-US" sz="4000" b="1">
              <a:solidFill>
                <a:schemeClr val="accent2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zh-CN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r>
              <a:rPr lang="zh-CN" altLang="en-US" sz="4000" b="1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）下结论。</a:t>
            </a:r>
            <a:endParaRPr lang="zh-CN" altLang="en-US" sz="4000" b="1">
              <a:solidFill>
                <a:schemeClr val="accent2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charRg st="17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>
                                            <p:txEl>
                                              <p:charRg st="17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>
                                            <p:txEl>
                                              <p:charRg st="17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charRg st="35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8">
                                            <p:txEl>
                                              <p:charRg st="35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charRg st="35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charRg st="54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>
                                            <p:txEl>
                                              <p:charRg st="54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8">
                                            <p:txEl>
                                              <p:charRg st="54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553_1*a*1"/>
  <p:tag name="KSO_WM_UNIT_TYPE" val="a"/>
  <p:tag name="KSO_WM_BEAUTIFY_FLAG" val="#wm#"/>
  <p:tag name="KSO_WM_TAG_VERSION" val="1.0"/>
  <p:tag name="KSO_WM_UNIT_PRESET_TEXT" val="白色通用"/>
</p:tagLst>
</file>

<file path=ppt/tags/tag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FFFFFF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2063</Words>
  <Application>WPS 演示</Application>
  <PresentationFormat>宽屏</PresentationFormat>
  <Paragraphs>622</Paragraphs>
  <Slides>22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22</vt:i4>
      </vt:variant>
    </vt:vector>
  </HeadingPairs>
  <TitlesOfParts>
    <vt:vector size="47" baseType="lpstr">
      <vt:lpstr>Arial</vt:lpstr>
      <vt:lpstr>宋体</vt:lpstr>
      <vt:lpstr>Wingdings</vt:lpstr>
      <vt:lpstr>黑体</vt:lpstr>
      <vt:lpstr>Calibri</vt:lpstr>
      <vt:lpstr>微软雅黑</vt:lpstr>
      <vt:lpstr>仿宋</vt:lpstr>
      <vt:lpstr>Tahoma</vt:lpstr>
      <vt:lpstr>Times New Roman</vt:lpstr>
      <vt:lpstr>华文新魏</vt:lpstr>
      <vt:lpstr>华文新魏</vt:lpstr>
      <vt:lpstr>方正舒体</vt:lpstr>
      <vt:lpstr>华文细黑</vt:lpstr>
      <vt:lpstr>隶书</vt:lpstr>
      <vt:lpstr>华文行楷</vt:lpstr>
      <vt:lpstr>楷体_GB2312</vt:lpstr>
      <vt:lpstr>华文行楷</vt:lpstr>
      <vt:lpstr>楷体</vt:lpstr>
      <vt:lpstr>Arial Unicode MS</vt:lpstr>
      <vt:lpstr>Segoe Print</vt:lpstr>
      <vt:lpstr>新宋体</vt:lpstr>
      <vt:lpstr>Book Antiqua</vt:lpstr>
      <vt:lpstr>MT Extra</vt:lpstr>
      <vt:lpstr>Symbol</vt:lpstr>
      <vt:lpstr>Office 主题</vt:lpstr>
      <vt:lpstr>候课准备</vt:lpstr>
      <vt:lpstr>9.3.1一元一次不等式组</vt:lpstr>
      <vt:lpstr>学习目标</vt:lpstr>
      <vt:lpstr>自学指导</vt:lpstr>
      <vt:lpstr>自学检测指导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</vt:lpstr>
      <vt:lpstr>   </vt:lpstr>
      <vt:lpstr>        </vt:lpstr>
      <vt:lpstr>         </vt:lpstr>
      <vt:lpstr>	</vt:lpstr>
      <vt:lpstr>PowerPoint 演示文稿</vt:lpstr>
      <vt:lpstr>PowerPoint 演示文稿</vt:lpstr>
      <vt:lpstr>PowerPoint 演示文稿</vt:lpstr>
      <vt:lpstr>PowerPoint 演示文稿</vt:lpstr>
      <vt:lpstr>回归目标</vt:lpstr>
      <vt:lpstr>PowerPoint 演示文稿</vt:lpstr>
      <vt:lpstr>当堂训练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x小姿态</cp:lastModifiedBy>
  <cp:revision>8</cp:revision>
  <dcterms:created xsi:type="dcterms:W3CDTF">2018-03-01T02:03:00Z</dcterms:created>
  <dcterms:modified xsi:type="dcterms:W3CDTF">2018-05-08T01:22:57Z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